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79" r:id="rId4"/>
    <p:sldId id="256" r:id="rId5"/>
    <p:sldId id="257" r:id="rId6"/>
    <p:sldId id="260" r:id="rId7"/>
    <p:sldId id="261" r:id="rId8"/>
    <p:sldId id="262" r:id="rId9"/>
    <p:sldId id="268" r:id="rId10"/>
    <p:sldId id="263" r:id="rId11"/>
    <p:sldId id="271" r:id="rId12"/>
    <p:sldId id="272" r:id="rId13"/>
    <p:sldId id="273" r:id="rId14"/>
    <p:sldId id="274" r:id="rId15"/>
    <p:sldId id="277" r:id="rId16"/>
    <p:sldId id="276" r:id="rId17"/>
    <p:sldId id="270" r:id="rId18"/>
    <p:sldId id="269" r:id="rId19"/>
    <p:sldId id="264" r:id="rId20"/>
    <p:sldId id="275" r:id="rId21"/>
    <p:sldId id="265" r:id="rId22"/>
    <p:sldId id="278" r:id="rId23"/>
    <p:sldId id="266" r:id="rId24"/>
    <p:sldId id="26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02CD256-C4C5-4668-8341-24DFD9282A8F}">
          <p14:sldIdLst>
            <p14:sldId id="258"/>
            <p14:sldId id="259"/>
            <p14:sldId id="279"/>
            <p14:sldId id="256"/>
            <p14:sldId id="257"/>
          </p14:sldIdLst>
        </p14:section>
        <p14:section name="Section sans titre" id="{AE750237-7781-41A3-97DA-721A0E55B222}">
          <p14:sldIdLst>
            <p14:sldId id="260"/>
            <p14:sldId id="261"/>
            <p14:sldId id="262"/>
            <p14:sldId id="268"/>
            <p14:sldId id="263"/>
            <p14:sldId id="271"/>
            <p14:sldId id="272"/>
            <p14:sldId id="273"/>
            <p14:sldId id="274"/>
            <p14:sldId id="277"/>
            <p14:sldId id="276"/>
            <p14:sldId id="270"/>
            <p14:sldId id="269"/>
            <p14:sldId id="264"/>
            <p14:sldId id="275"/>
            <p14:sldId id="265"/>
            <p14:sldId id="278"/>
            <p14:sldId id="266"/>
            <p14:sldId id="2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69300" autoAdjust="0"/>
  </p:normalViewPr>
  <p:slideViewPr>
    <p:cSldViewPr snapToGrid="0">
      <p:cViewPr varScale="1">
        <p:scale>
          <a:sx n="51" d="100"/>
          <a:sy n="51" d="100"/>
        </p:scale>
        <p:origin x="160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2F349-6771-49B4-9FB3-AC11F4E6A624}" type="datetimeFigureOut">
              <a:rPr lang="fr-FR" smtClean="0"/>
              <a:t>05/02/2019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9BF5D-72F7-4418-8C0A-05E9AB44138F}" type="slidenum">
              <a:rPr lang="fr-FR" smtClean="0"/>
              <a:t>‹N°›</a:t>
            </a:fld>
            <a:endParaRPr lang="fr-FR"/>
          </a:p>
        </p:txBody>
      </p:sp>
    </p:spTree>
    <p:extLst>
      <p:ext uri="{BB962C8B-B14F-4D97-AF65-F5344CB8AC3E}">
        <p14:creationId xmlns:p14="http://schemas.microsoft.com/office/powerpoint/2010/main" val="373437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a:t>
            </a:fld>
            <a:endParaRPr lang="fr-FR"/>
          </a:p>
        </p:txBody>
      </p:sp>
    </p:spTree>
    <p:extLst>
      <p:ext uri="{BB962C8B-B14F-4D97-AF65-F5344CB8AC3E}">
        <p14:creationId xmlns:p14="http://schemas.microsoft.com/office/powerpoint/2010/main" val="114320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10</a:t>
            </a:fld>
            <a:endParaRPr lang="fr-FR"/>
          </a:p>
        </p:txBody>
      </p:sp>
    </p:spTree>
    <p:extLst>
      <p:ext uri="{BB962C8B-B14F-4D97-AF65-F5344CB8AC3E}">
        <p14:creationId xmlns:p14="http://schemas.microsoft.com/office/powerpoint/2010/main" val="306894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11</a:t>
            </a:fld>
            <a:endParaRPr lang="fr-FR"/>
          </a:p>
        </p:txBody>
      </p:sp>
    </p:spTree>
    <p:extLst>
      <p:ext uri="{BB962C8B-B14F-4D97-AF65-F5344CB8AC3E}">
        <p14:creationId xmlns:p14="http://schemas.microsoft.com/office/powerpoint/2010/main" val="314183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12</a:t>
            </a:fld>
            <a:endParaRPr lang="fr-FR"/>
          </a:p>
        </p:txBody>
      </p:sp>
    </p:spTree>
    <p:extLst>
      <p:ext uri="{BB962C8B-B14F-4D97-AF65-F5344CB8AC3E}">
        <p14:creationId xmlns:p14="http://schemas.microsoft.com/office/powerpoint/2010/main" val="171063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13</a:t>
            </a:fld>
            <a:endParaRPr lang="fr-FR"/>
          </a:p>
        </p:txBody>
      </p:sp>
    </p:spTree>
    <p:extLst>
      <p:ext uri="{BB962C8B-B14F-4D97-AF65-F5344CB8AC3E}">
        <p14:creationId xmlns:p14="http://schemas.microsoft.com/office/powerpoint/2010/main" val="9672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14</a:t>
            </a:fld>
            <a:endParaRPr lang="fr-FR"/>
          </a:p>
        </p:txBody>
      </p:sp>
    </p:spTree>
    <p:extLst>
      <p:ext uri="{BB962C8B-B14F-4D97-AF65-F5344CB8AC3E}">
        <p14:creationId xmlns:p14="http://schemas.microsoft.com/office/powerpoint/2010/main" val="324781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15</a:t>
            </a:fld>
            <a:endParaRPr lang="fr-FR"/>
          </a:p>
        </p:txBody>
      </p:sp>
    </p:spTree>
    <p:extLst>
      <p:ext uri="{BB962C8B-B14F-4D97-AF65-F5344CB8AC3E}">
        <p14:creationId xmlns:p14="http://schemas.microsoft.com/office/powerpoint/2010/main" val="1919423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17</a:t>
            </a:fld>
            <a:endParaRPr lang="fr-FR"/>
          </a:p>
        </p:txBody>
      </p:sp>
    </p:spTree>
    <p:extLst>
      <p:ext uri="{BB962C8B-B14F-4D97-AF65-F5344CB8AC3E}">
        <p14:creationId xmlns:p14="http://schemas.microsoft.com/office/powerpoint/2010/main" val="372989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18</a:t>
            </a:fld>
            <a:endParaRPr lang="fr-FR"/>
          </a:p>
        </p:txBody>
      </p:sp>
    </p:spTree>
    <p:extLst>
      <p:ext uri="{BB962C8B-B14F-4D97-AF65-F5344CB8AC3E}">
        <p14:creationId xmlns:p14="http://schemas.microsoft.com/office/powerpoint/2010/main" val="64537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19</a:t>
            </a:fld>
            <a:endParaRPr lang="fr-FR"/>
          </a:p>
        </p:txBody>
      </p:sp>
    </p:spTree>
    <p:extLst>
      <p:ext uri="{BB962C8B-B14F-4D97-AF65-F5344CB8AC3E}">
        <p14:creationId xmlns:p14="http://schemas.microsoft.com/office/powerpoint/2010/main" val="408007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Page 54-55</a:t>
            </a:r>
          </a:p>
          <a:p>
            <a:r>
              <a:rPr lang="fr-FR" dirty="0"/>
              <a:t>Samuel: le schéma montre la complexité de l’accompagnement global dans laquelle une évaluation réévaluation est </a:t>
            </a:r>
            <a:r>
              <a:rPr lang="fr-FR" dirty="0" err="1"/>
              <a:t>crutial</a:t>
            </a:r>
            <a:r>
              <a:rPr lang="fr-FR" dirty="0"/>
              <a:t> pour s’assurer que le </a:t>
            </a:r>
            <a:r>
              <a:rPr lang="fr-FR" dirty="0" err="1"/>
              <a:t>dispostif</a:t>
            </a:r>
            <a:r>
              <a:rPr lang="fr-FR" dirty="0"/>
              <a:t> ressources « personnalisé » permet une réponse la plus proche de l’ensemble des besoins.</a:t>
            </a:r>
          </a:p>
          <a:p>
            <a:endParaRPr lang="fr-FR" dirty="0"/>
          </a:p>
          <a:p>
            <a:r>
              <a:rPr lang="fr-FR" sz="1200" kern="1200" dirty="0">
                <a:solidFill>
                  <a:schemeClr val="tx1"/>
                </a:solidFill>
                <a:effectLst/>
                <a:latin typeface="+mn-lt"/>
                <a:ea typeface="+mn-ea"/>
                <a:cs typeface="+mn-cs"/>
              </a:rPr>
              <a:t>LAURENCE : </a:t>
            </a:r>
            <a:r>
              <a:rPr lang="fr-FR" sz="1200" b="1" kern="1200" dirty="0" smtClean="0">
                <a:solidFill>
                  <a:schemeClr val="tx1"/>
                </a:solidFill>
                <a:effectLst/>
                <a:latin typeface="+mn-lt"/>
                <a:ea typeface="+mn-ea"/>
                <a:cs typeface="+mn-cs"/>
              </a:rPr>
              <a:t>Situation d’une jeune fille autour</a:t>
            </a:r>
            <a:r>
              <a:rPr lang="fr-FR" sz="1200" b="1" kern="1200" baseline="0" dirty="0" smtClean="0">
                <a:solidFill>
                  <a:schemeClr val="tx1"/>
                </a:solidFill>
                <a:effectLst/>
                <a:latin typeface="+mn-lt"/>
                <a:ea typeface="+mn-ea"/>
                <a:cs typeface="+mn-cs"/>
              </a:rPr>
              <a:t> de laquelle il y avait beaucoup de partenaires, la famille étant perdu, elle interpelait ++, constat d’un manque de clarté de qui fait quoi, quand, parfois des doublons d’intervention (famille angoissée, qui toque à toutes les portes par peur) Décision avec l’AFM, de partager cette situation = travail de </a:t>
            </a:r>
            <a:r>
              <a:rPr lang="fr-FR" sz="1200" b="1" kern="1200" baseline="0" dirty="0" err="1" smtClean="0">
                <a:solidFill>
                  <a:schemeClr val="tx1"/>
                </a:solidFill>
                <a:effectLst/>
                <a:latin typeface="+mn-lt"/>
                <a:ea typeface="+mn-ea"/>
                <a:cs typeface="+mn-cs"/>
              </a:rPr>
              <a:t>ré-organisation</a:t>
            </a:r>
            <a:r>
              <a:rPr lang="fr-FR" sz="1200" b="1" kern="1200" baseline="0" dirty="0" smtClean="0">
                <a:solidFill>
                  <a:schemeClr val="tx1"/>
                </a:solidFill>
                <a:effectLst/>
                <a:latin typeface="+mn-lt"/>
                <a:ea typeface="+mn-ea"/>
                <a:cs typeface="+mn-cs"/>
              </a:rPr>
              <a:t> pour clarifier, simplifier, répartir, cette clarification expliqué à la famille, leur a permis d’identifier ces 2 partenaires (PHR/AFM) comme étant ressource avec un rôle de centralisation  (travail de mise en confiance avec la famille et de fluidité entre les 2 partenaires) + apparition d’un apaisement de la famille, de </a:t>
            </a:r>
            <a:r>
              <a:rPr lang="fr-FR" sz="1200" b="1" kern="1200" baseline="0" dirty="0" err="1" smtClean="0">
                <a:solidFill>
                  <a:schemeClr val="tx1"/>
                </a:solidFill>
                <a:effectLst/>
                <a:latin typeface="+mn-lt"/>
                <a:ea typeface="+mn-ea"/>
                <a:cs typeface="+mn-cs"/>
              </a:rPr>
              <a:t>ré-assurance</a:t>
            </a:r>
            <a:r>
              <a:rPr lang="fr-FR" sz="1200" b="1" kern="1200" baseline="0" dirty="0" smtClean="0">
                <a:solidFill>
                  <a:schemeClr val="tx1"/>
                </a:solidFill>
                <a:effectLst/>
                <a:latin typeface="+mn-lt"/>
                <a:ea typeface="+mn-ea"/>
                <a:cs typeface="+mn-cs"/>
              </a:rPr>
              <a:t>, ce qui a nourrit en plus, la confiance, ON EST PARTI D’UNE JUXTAPOSTION DE PARTENAIRES A UNE COMBINAISON DE PARTENAIRES, cela a aussi permis à la mère de cette jeune fille de se dégager du rôle de coordinateur et de se dégager du temps pour elle + prise de recul par rapport à la maladie de sa fille,</a:t>
            </a:r>
            <a:endParaRPr lang="fr-FR" sz="1200" b="1"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SEGOLEN : </a:t>
            </a:r>
            <a:r>
              <a:rPr lang="fr-FR" sz="1200" kern="1200" dirty="0" smtClean="0">
                <a:solidFill>
                  <a:schemeClr val="tx1"/>
                </a:solidFill>
                <a:effectLst/>
                <a:latin typeface="+mn-lt"/>
                <a:ea typeface="+mn-ea"/>
                <a:cs typeface="+mn-cs"/>
              </a:rPr>
              <a:t>Importance d’identifier les attentes de la famille/personne en matière de coordination…rappel du concept </a:t>
            </a:r>
            <a:r>
              <a:rPr lang="fr-FR" sz="1200" kern="1200" dirty="0">
                <a:solidFill>
                  <a:schemeClr val="tx1"/>
                </a:solidFill>
                <a:effectLst/>
                <a:latin typeface="+mn-lt"/>
                <a:ea typeface="+mn-ea"/>
                <a:cs typeface="+mn-cs"/>
              </a:rPr>
              <a:t>dès le départ (admission) de création d’un travail d’équipe … un micro-</a:t>
            </a:r>
            <a:r>
              <a:rPr lang="fr-FR" sz="1200" kern="1200" dirty="0" err="1">
                <a:solidFill>
                  <a:schemeClr val="tx1"/>
                </a:solidFill>
                <a:effectLst/>
                <a:latin typeface="+mn-lt"/>
                <a:ea typeface="+mn-ea"/>
                <a:cs typeface="+mn-cs"/>
              </a:rPr>
              <a:t>cosm</a:t>
            </a:r>
            <a:r>
              <a:rPr lang="fr-FR" sz="1200" kern="1200" dirty="0">
                <a:solidFill>
                  <a:schemeClr val="tx1"/>
                </a:solidFill>
                <a:effectLst/>
                <a:latin typeface="+mn-lt"/>
                <a:ea typeface="+mn-ea"/>
                <a:cs typeface="+mn-cs"/>
              </a:rPr>
              <a:t> coopératif… échelle de </a:t>
            </a:r>
            <a:r>
              <a:rPr lang="fr-FR" sz="1200" kern="1200" dirty="0" smtClean="0">
                <a:solidFill>
                  <a:schemeClr val="tx1"/>
                </a:solidFill>
                <a:effectLst/>
                <a:latin typeface="+mn-lt"/>
                <a:ea typeface="+mn-ea"/>
                <a:cs typeface="+mn-cs"/>
              </a:rPr>
              <a:t>l’implication (être</a:t>
            </a:r>
            <a:r>
              <a:rPr lang="fr-FR" sz="1200" kern="1200" baseline="0" dirty="0" smtClean="0">
                <a:solidFill>
                  <a:schemeClr val="tx1"/>
                </a:solidFill>
                <a:effectLst/>
                <a:latin typeface="+mn-lt"/>
                <a:ea typeface="+mn-ea"/>
                <a:cs typeface="+mn-cs"/>
              </a:rPr>
              <a:t> présent, comprendre/s’informer, consulter, se concerter, décider ensemble, s’impliquer)</a:t>
            </a:r>
            <a:r>
              <a:rPr lang="fr-FR" sz="1200" kern="1200" dirty="0" smtClean="0">
                <a:solidFill>
                  <a:schemeClr val="tx1"/>
                </a:solidFill>
                <a:effectLst/>
                <a:latin typeface="+mn-lt"/>
                <a:ea typeface="+mn-ea"/>
                <a:cs typeface="+mn-cs"/>
              </a:rPr>
              <a:t>…les </a:t>
            </a:r>
            <a:r>
              <a:rPr lang="fr-FR" sz="1200" kern="1200" dirty="0">
                <a:solidFill>
                  <a:schemeClr val="tx1"/>
                </a:solidFill>
                <a:effectLst/>
                <a:latin typeface="+mn-lt"/>
                <a:ea typeface="+mn-ea"/>
                <a:cs typeface="+mn-cs"/>
              </a:rPr>
              <a:t>manques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2 Exemples d’un travail sur la communication : rencontre de tous les partenaires pour travailler dans le même sens…Définition de la </a:t>
            </a:r>
            <a:r>
              <a:rPr lang="fr-FR" sz="1200" kern="1200" dirty="0" err="1" smtClean="0">
                <a:solidFill>
                  <a:schemeClr val="tx1"/>
                </a:solidFill>
                <a:effectLst/>
                <a:latin typeface="+mn-lt"/>
                <a:ea typeface="+mn-ea"/>
                <a:cs typeface="+mn-cs"/>
              </a:rPr>
              <a:t>Transprofessionnalité</a:t>
            </a:r>
            <a:r>
              <a:rPr lang="fr-FR" sz="1200" kern="1200" baseline="0" dirty="0" smtClean="0">
                <a:solidFill>
                  <a:schemeClr val="tx1"/>
                </a:solidFill>
                <a:effectLst/>
                <a:latin typeface="+mn-lt"/>
                <a:ea typeface="+mn-ea"/>
                <a:cs typeface="+mn-cs"/>
              </a:rPr>
              <a:t> « tisser en commun ». </a:t>
            </a:r>
            <a:r>
              <a:rPr lang="fr-FR" sz="1200" kern="1200" baseline="0" dirty="0" err="1" smtClean="0">
                <a:solidFill>
                  <a:schemeClr val="tx1"/>
                </a:solidFill>
                <a:effectLst/>
                <a:latin typeface="+mn-lt"/>
                <a:ea typeface="+mn-ea"/>
                <a:cs typeface="+mn-cs"/>
              </a:rPr>
              <a:t>Avt</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pluriprofessionnalité</a:t>
            </a:r>
            <a:r>
              <a:rPr lang="fr-FR" sz="1200" kern="1200" baseline="0" dirty="0" smtClean="0">
                <a:solidFill>
                  <a:schemeClr val="tx1"/>
                </a:solidFill>
                <a:effectLst/>
                <a:latin typeface="+mn-lt"/>
                <a:ea typeface="+mn-ea"/>
                <a:cs typeface="+mn-cs"/>
              </a:rPr>
              <a:t> (juxtaposition) ou inter (partir de ces différences)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20</a:t>
            </a:fld>
            <a:endParaRPr lang="fr-FR"/>
          </a:p>
        </p:txBody>
      </p:sp>
    </p:spTree>
    <p:extLst>
      <p:ext uri="{BB962C8B-B14F-4D97-AF65-F5344CB8AC3E}">
        <p14:creationId xmlns:p14="http://schemas.microsoft.com/office/powerpoint/2010/main" val="275293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2</a:t>
            </a:fld>
            <a:endParaRPr lang="fr-FR"/>
          </a:p>
        </p:txBody>
      </p:sp>
    </p:spTree>
    <p:extLst>
      <p:ext uri="{BB962C8B-B14F-4D97-AF65-F5344CB8AC3E}">
        <p14:creationId xmlns:p14="http://schemas.microsoft.com/office/powerpoint/2010/main" val="53188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21</a:t>
            </a:fld>
            <a:endParaRPr lang="fr-FR"/>
          </a:p>
        </p:txBody>
      </p:sp>
    </p:spTree>
    <p:extLst>
      <p:ext uri="{BB962C8B-B14F-4D97-AF65-F5344CB8AC3E}">
        <p14:creationId xmlns:p14="http://schemas.microsoft.com/office/powerpoint/2010/main" val="1730370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22</a:t>
            </a:fld>
            <a:endParaRPr lang="fr-FR"/>
          </a:p>
        </p:txBody>
      </p:sp>
    </p:spTree>
    <p:extLst>
      <p:ext uri="{BB962C8B-B14F-4D97-AF65-F5344CB8AC3E}">
        <p14:creationId xmlns:p14="http://schemas.microsoft.com/office/powerpoint/2010/main" val="2840064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23</a:t>
            </a:fld>
            <a:endParaRPr lang="fr-FR"/>
          </a:p>
        </p:txBody>
      </p:sp>
    </p:spTree>
    <p:extLst>
      <p:ext uri="{BB962C8B-B14F-4D97-AF65-F5344CB8AC3E}">
        <p14:creationId xmlns:p14="http://schemas.microsoft.com/office/powerpoint/2010/main" val="3361795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24</a:t>
            </a:fld>
            <a:endParaRPr lang="fr-FR"/>
          </a:p>
        </p:txBody>
      </p:sp>
    </p:spTree>
    <p:extLst>
      <p:ext uri="{BB962C8B-B14F-4D97-AF65-F5344CB8AC3E}">
        <p14:creationId xmlns:p14="http://schemas.microsoft.com/office/powerpoint/2010/main" val="399197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3</a:t>
            </a:fld>
            <a:endParaRPr lang="fr-FR"/>
          </a:p>
        </p:txBody>
      </p:sp>
    </p:spTree>
    <p:extLst>
      <p:ext uri="{BB962C8B-B14F-4D97-AF65-F5344CB8AC3E}">
        <p14:creationId xmlns:p14="http://schemas.microsoft.com/office/powerpoint/2010/main" val="2174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4</a:t>
            </a:fld>
            <a:endParaRPr lang="fr-FR"/>
          </a:p>
        </p:txBody>
      </p:sp>
    </p:spTree>
    <p:extLst>
      <p:ext uri="{BB962C8B-B14F-4D97-AF65-F5344CB8AC3E}">
        <p14:creationId xmlns:p14="http://schemas.microsoft.com/office/powerpoint/2010/main" val="228483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5</a:t>
            </a:fld>
            <a:endParaRPr lang="fr-FR"/>
          </a:p>
        </p:txBody>
      </p:sp>
    </p:spTree>
    <p:extLst>
      <p:ext uri="{BB962C8B-B14F-4D97-AF65-F5344CB8AC3E}">
        <p14:creationId xmlns:p14="http://schemas.microsoft.com/office/powerpoint/2010/main" val="376597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4000" baseline="0"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6</a:t>
            </a:fld>
            <a:endParaRPr lang="fr-FR"/>
          </a:p>
        </p:txBody>
      </p:sp>
    </p:spTree>
    <p:extLst>
      <p:ext uri="{BB962C8B-B14F-4D97-AF65-F5344CB8AC3E}">
        <p14:creationId xmlns:p14="http://schemas.microsoft.com/office/powerpoint/2010/main" val="134443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7</a:t>
            </a:fld>
            <a:endParaRPr lang="fr-FR"/>
          </a:p>
        </p:txBody>
      </p:sp>
    </p:spTree>
    <p:extLst>
      <p:ext uri="{BB962C8B-B14F-4D97-AF65-F5344CB8AC3E}">
        <p14:creationId xmlns:p14="http://schemas.microsoft.com/office/powerpoint/2010/main" val="128649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8</a:t>
            </a:fld>
            <a:endParaRPr lang="fr-FR"/>
          </a:p>
        </p:txBody>
      </p:sp>
    </p:spTree>
    <p:extLst>
      <p:ext uri="{BB962C8B-B14F-4D97-AF65-F5344CB8AC3E}">
        <p14:creationId xmlns:p14="http://schemas.microsoft.com/office/powerpoint/2010/main" val="260156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B9BF5D-72F7-4418-8C0A-05E9AB44138F}" type="slidenum">
              <a:rPr lang="fr-FR" smtClean="0"/>
              <a:t>9</a:t>
            </a:fld>
            <a:endParaRPr lang="fr-FR"/>
          </a:p>
        </p:txBody>
      </p:sp>
    </p:spTree>
    <p:extLst>
      <p:ext uri="{BB962C8B-B14F-4D97-AF65-F5344CB8AC3E}">
        <p14:creationId xmlns:p14="http://schemas.microsoft.com/office/powerpoint/2010/main" val="34481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230A452-E53A-4632-8FD1-96EAE2BEC3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6792949-CEAD-4417-994E-595EC4DA8C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4C39553D-5E0A-4C58-8D55-BF4E8CAE17F3}"/>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5" name="Espace réservé du pied de page 4">
            <a:extLst>
              <a:ext uri="{FF2B5EF4-FFF2-40B4-BE49-F238E27FC236}">
                <a16:creationId xmlns:a16="http://schemas.microsoft.com/office/drawing/2014/main" xmlns="" id="{15FC8400-2045-47DA-8A31-040A418872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B855C13-B690-47C7-9D0C-0EA114AB93F3}"/>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141292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988E0C-AFD1-40B7-BB7B-C488FFC3D7E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D2ECDD2B-FF21-43D7-B439-DB9D7643C12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2900AC9-0CC4-4AAC-8263-41A6AA0D555D}"/>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5" name="Espace réservé du pied de page 4">
            <a:extLst>
              <a:ext uri="{FF2B5EF4-FFF2-40B4-BE49-F238E27FC236}">
                <a16:creationId xmlns:a16="http://schemas.microsoft.com/office/drawing/2014/main" xmlns="" id="{AEE991B0-F3E5-4F6F-871F-7FA0AEF190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041B9B-36F2-48D5-B657-EDD33BD84CF5}"/>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198035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17D93C0A-7FA0-4A33-9AEF-EC1402B43C4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68450AB0-C37E-4779-B9E6-7D605BE1EC0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C40717F-9ACE-4CAB-958C-40B95DD2C699}"/>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5" name="Espace réservé du pied de page 4">
            <a:extLst>
              <a:ext uri="{FF2B5EF4-FFF2-40B4-BE49-F238E27FC236}">
                <a16:creationId xmlns:a16="http://schemas.microsoft.com/office/drawing/2014/main" xmlns="" id="{49DE0B10-323B-4091-8450-ECC2B8D6A3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937B584-A25B-49A2-BB2E-8F78B8D8B663}"/>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99947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765028A-4B46-4277-BCE0-754F64C57A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B8340C3-65D5-44AD-B39B-A2F10624F9C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7327FC4-D80A-467F-BD75-DCBD84F58C93}"/>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5" name="Espace réservé du pied de page 4">
            <a:extLst>
              <a:ext uri="{FF2B5EF4-FFF2-40B4-BE49-F238E27FC236}">
                <a16:creationId xmlns:a16="http://schemas.microsoft.com/office/drawing/2014/main" xmlns="" id="{8EC4C864-BC13-4959-AE98-0FF583F23D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CA7B43A2-E759-4464-B654-C2A3FBB4BE51}"/>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180057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14262F0-5465-4A3C-B16F-DB09E6431B7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01018B4B-4E80-4F0A-B041-4AF5EEEE6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EEBD0894-5564-41F9-A9F9-063ED0B709F3}"/>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5" name="Espace réservé du pied de page 4">
            <a:extLst>
              <a:ext uri="{FF2B5EF4-FFF2-40B4-BE49-F238E27FC236}">
                <a16:creationId xmlns:a16="http://schemas.microsoft.com/office/drawing/2014/main" xmlns="" id="{49D1FB27-35F4-4BCA-B37C-8B1A44B624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99D9E5B-7D39-4B04-B894-BBE236E6A7DE}"/>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305505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6CF1F-9565-4C5B-94B7-B0A69DBF4E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491787C-C019-4BEC-8612-0BEFA37F994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423C5689-6C1B-4C0E-A6FA-9025C80697D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0210001-336F-46B4-9FA2-07C42C6D5037}"/>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6" name="Espace réservé du pied de page 5">
            <a:extLst>
              <a:ext uri="{FF2B5EF4-FFF2-40B4-BE49-F238E27FC236}">
                <a16:creationId xmlns:a16="http://schemas.microsoft.com/office/drawing/2014/main" xmlns="" id="{2F87ACF2-BA3A-4F89-9F9D-DAE846B777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435C29A5-CFA8-4658-B134-49E2ECFDBC1C}"/>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76611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09C949-AEC7-49C1-A9EB-32DFC5B4120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F65915B1-76D9-46C8-B68D-FD293CFE3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21BDB4C3-7C95-4462-8A29-5EE0A36C534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26E1777-14AC-42C1-86C6-C227CAC76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6279AAA3-C469-42FD-BD80-CECAE0BAFD4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B7910AC7-CD5D-42A1-8029-D6B2F04998BC}"/>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8" name="Espace réservé du pied de page 7">
            <a:extLst>
              <a:ext uri="{FF2B5EF4-FFF2-40B4-BE49-F238E27FC236}">
                <a16:creationId xmlns:a16="http://schemas.microsoft.com/office/drawing/2014/main" xmlns="" id="{6D48AD6C-E44F-4937-84C3-24C2625980E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C08A7D3C-F005-4D63-ADA3-F340B76FE1B0}"/>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303374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CF9847E-B264-47B3-A29D-BAF32EBFF1F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4A497BEE-EE3E-4942-B24C-E5FF27D2FC74}"/>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4" name="Espace réservé du pied de page 3">
            <a:extLst>
              <a:ext uri="{FF2B5EF4-FFF2-40B4-BE49-F238E27FC236}">
                <a16:creationId xmlns:a16="http://schemas.microsoft.com/office/drawing/2014/main" xmlns="" id="{A90AFB38-FDCD-48CF-9F89-DC49B241F13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DBC6557E-E7D0-4579-89CE-4B1B9805FCAE}"/>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162004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7B31BEA-4400-4B8C-AF17-A43F80AEBDBE}"/>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3" name="Espace réservé du pied de page 2">
            <a:extLst>
              <a:ext uri="{FF2B5EF4-FFF2-40B4-BE49-F238E27FC236}">
                <a16:creationId xmlns:a16="http://schemas.microsoft.com/office/drawing/2014/main" xmlns="" id="{CF58658D-45D1-40BF-ADDE-11EBD667733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41803399-599B-475E-B792-088CC905B268}"/>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201005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84F648-666F-4B58-BBEE-F57296C819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175761D0-4C5F-4798-A459-8C79B8138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6F2BEA3-9E3C-4158-8BC2-9CA2B4761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9394C622-E84A-4952-8E37-8E402D1C18C6}"/>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6" name="Espace réservé du pied de page 5">
            <a:extLst>
              <a:ext uri="{FF2B5EF4-FFF2-40B4-BE49-F238E27FC236}">
                <a16:creationId xmlns:a16="http://schemas.microsoft.com/office/drawing/2014/main" xmlns="" id="{055DC53B-1535-45E2-98D1-9B8C14FBC8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05B66FE-0B1B-4546-B69D-78D712874D43}"/>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38920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724652-4381-4C58-A253-3F4E6A50FD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5E770DC5-8F3D-47F7-964B-0CA5CC1C5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B8042D-1FB6-417B-B484-95FAB83DD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A2BB5EEC-AE58-47FB-BD82-4B7703428658}"/>
              </a:ext>
            </a:extLst>
          </p:cNvPr>
          <p:cNvSpPr>
            <a:spLocks noGrp="1"/>
          </p:cNvSpPr>
          <p:nvPr>
            <p:ph type="dt" sz="half" idx="10"/>
          </p:nvPr>
        </p:nvSpPr>
        <p:spPr/>
        <p:txBody>
          <a:bodyPr/>
          <a:lstStyle/>
          <a:p>
            <a:fld id="{BBE61AC9-8E9F-466A-BBAC-84A3DE2D4662}" type="datetimeFigureOut">
              <a:rPr lang="fr-FR" smtClean="0"/>
              <a:t>05/02/2019</a:t>
            </a:fld>
            <a:endParaRPr lang="fr-FR"/>
          </a:p>
        </p:txBody>
      </p:sp>
      <p:sp>
        <p:nvSpPr>
          <p:cNvPr id="6" name="Espace réservé du pied de page 5">
            <a:extLst>
              <a:ext uri="{FF2B5EF4-FFF2-40B4-BE49-F238E27FC236}">
                <a16:creationId xmlns:a16="http://schemas.microsoft.com/office/drawing/2014/main" xmlns="" id="{E8BD2212-871A-4889-9650-9A21315E8F5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1943E3B-77A1-401B-897B-542984EF2C86}"/>
              </a:ext>
            </a:extLst>
          </p:cNvPr>
          <p:cNvSpPr>
            <a:spLocks noGrp="1"/>
          </p:cNvSpPr>
          <p:nvPr>
            <p:ph type="sldNum" sz="quarter" idx="12"/>
          </p:nvPr>
        </p:nvSpPr>
        <p:spPr/>
        <p:txBody>
          <a:bodyPr/>
          <a:lstStyle/>
          <a:p>
            <a:fld id="{08E9F44E-9D2B-4A95-B7D2-83B771C1686F}" type="slidenum">
              <a:rPr lang="fr-FR" smtClean="0"/>
              <a:t>‹N°›</a:t>
            </a:fld>
            <a:endParaRPr lang="fr-FR"/>
          </a:p>
        </p:txBody>
      </p:sp>
    </p:spTree>
    <p:extLst>
      <p:ext uri="{BB962C8B-B14F-4D97-AF65-F5344CB8AC3E}">
        <p14:creationId xmlns:p14="http://schemas.microsoft.com/office/powerpoint/2010/main" val="322832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050B408-5E12-4626-B536-0A48A3EBF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D8438E12-BBCF-44AC-B017-3F2F3C866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A3109F5-9632-4BE4-A4BC-A68E94A3B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61AC9-8E9F-466A-BBAC-84A3DE2D4662}" type="datetimeFigureOut">
              <a:rPr lang="fr-FR" smtClean="0"/>
              <a:t>05/02/2019</a:t>
            </a:fld>
            <a:endParaRPr lang="fr-FR"/>
          </a:p>
        </p:txBody>
      </p:sp>
      <p:sp>
        <p:nvSpPr>
          <p:cNvPr id="5" name="Espace réservé du pied de page 4">
            <a:extLst>
              <a:ext uri="{FF2B5EF4-FFF2-40B4-BE49-F238E27FC236}">
                <a16:creationId xmlns:a16="http://schemas.microsoft.com/office/drawing/2014/main" xmlns="" id="{BD720617-E6D2-4CDE-96E4-F50E7C6ED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556CAC5F-A8FD-4E9E-A658-49D9B7466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9F44E-9D2B-4A95-B7D2-83B771C1686F}" type="slidenum">
              <a:rPr lang="fr-FR" smtClean="0"/>
              <a:t>‹N°›</a:t>
            </a:fld>
            <a:endParaRPr lang="fr-FR"/>
          </a:p>
        </p:txBody>
      </p:sp>
    </p:spTree>
    <p:extLst>
      <p:ext uri="{BB962C8B-B14F-4D97-AF65-F5344CB8AC3E}">
        <p14:creationId xmlns:p14="http://schemas.microsoft.com/office/powerpoint/2010/main" val="235138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9150428E-346B-4B3D-B5E6-430C61DB76D7}"/>
              </a:ext>
            </a:extLst>
          </p:cNvPr>
          <p:cNvPicPr>
            <a:picLocks noChangeAspect="1"/>
          </p:cNvPicPr>
          <p:nvPr/>
        </p:nvPicPr>
        <p:blipFill>
          <a:blip r:embed="rId3"/>
          <a:stretch>
            <a:fillRect/>
          </a:stretch>
        </p:blipFill>
        <p:spPr>
          <a:xfrm>
            <a:off x="1520189" y="1792059"/>
            <a:ext cx="7322821" cy="4007760"/>
          </a:xfrm>
          <a:prstGeom prst="rect">
            <a:avLst/>
          </a:prstGeom>
        </p:spPr>
      </p:pic>
      <p:sp>
        <p:nvSpPr>
          <p:cNvPr id="2" name="Titre 1">
            <a:extLst>
              <a:ext uri="{FF2B5EF4-FFF2-40B4-BE49-F238E27FC236}">
                <a16:creationId xmlns:a16="http://schemas.microsoft.com/office/drawing/2014/main" xmlns="" id="{E285F754-D093-4E30-A472-E3E8C2A49FEC}"/>
              </a:ext>
            </a:extLst>
          </p:cNvPr>
          <p:cNvSpPr>
            <a:spLocks noGrp="1"/>
          </p:cNvSpPr>
          <p:nvPr>
            <p:ph type="title"/>
          </p:nvPr>
        </p:nvSpPr>
        <p:spPr>
          <a:ln>
            <a:solidFill>
              <a:schemeClr val="tx1"/>
            </a:solidFill>
          </a:ln>
        </p:spPr>
        <p:txBody>
          <a:bodyPr>
            <a:normAutofit fontScale="90000"/>
          </a:bodyPr>
          <a:lstStyle/>
          <a:p>
            <a:pPr algn="ctr"/>
            <a:r>
              <a:rPr lang="fr-FR" b="1" dirty="0">
                <a:solidFill>
                  <a:schemeClr val="accent1">
                    <a:lumMod val="50000"/>
                  </a:schemeClr>
                </a:solidFill>
                <a:effectLst>
                  <a:outerShdw blurRad="38100" dist="38100" dir="2700000" algn="tl">
                    <a:srgbClr val="000000">
                      <a:alpha val="43137"/>
                    </a:srgbClr>
                  </a:outerShdw>
                </a:effectLst>
              </a:rPr>
              <a:t>Pratique de coopération et de coordination du parcours de la personne en situation de Handicap</a:t>
            </a:r>
          </a:p>
        </p:txBody>
      </p:sp>
      <p:pic>
        <p:nvPicPr>
          <p:cNvPr id="5" name="Image 4">
            <a:extLst>
              <a:ext uri="{FF2B5EF4-FFF2-40B4-BE49-F238E27FC236}">
                <a16:creationId xmlns:a16="http://schemas.microsoft.com/office/drawing/2014/main" xmlns="" id="{1379E2FE-9049-4CE7-A081-353028CF3BD1}"/>
              </a:ext>
            </a:extLst>
          </p:cNvPr>
          <p:cNvPicPr/>
          <p:nvPr/>
        </p:nvPicPr>
        <p:blipFill rotWithShape="1">
          <a:blip r:embed="rId4"/>
          <a:srcRect l="53902" t="56834" r="31713" b="26191"/>
          <a:stretch/>
        </p:blipFill>
        <p:spPr bwMode="auto">
          <a:xfrm>
            <a:off x="9062078" y="4540916"/>
            <a:ext cx="2839991" cy="2116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3500374"/>
      </p:ext>
    </p:extLst>
  </p:cSld>
  <p:clrMapOvr>
    <a:masterClrMapping/>
  </p:clrMapOvr>
  <mc:AlternateContent xmlns:mc="http://schemas.openxmlformats.org/markup-compatibility/2006" xmlns:p14="http://schemas.microsoft.com/office/powerpoint/2010/main">
    <mc:Choice Requires="p14">
      <p:transition spd="slow" p14:dur="2000" advTm="5813"/>
    </mc:Choice>
    <mc:Fallback xmlns="">
      <p:transition spd="slow" advTm="581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A70122CF-9677-4CC2-ABDC-22B4C88C1A69}"/>
              </a:ext>
            </a:extLst>
          </p:cNvPr>
          <p:cNvPicPr>
            <a:picLocks noChangeAspect="1"/>
          </p:cNvPicPr>
          <p:nvPr/>
        </p:nvPicPr>
        <p:blipFill>
          <a:blip r:embed="rId4"/>
          <a:stretch>
            <a:fillRect/>
          </a:stretch>
        </p:blipFill>
        <p:spPr>
          <a:xfrm>
            <a:off x="148778" y="327381"/>
            <a:ext cx="11894443" cy="1591406"/>
          </a:xfrm>
          <a:prstGeom prst="rect">
            <a:avLst/>
          </a:prstGeom>
        </p:spPr>
      </p:pic>
      <p:pic>
        <p:nvPicPr>
          <p:cNvPr id="5" name="Espace réservé du contenu 4">
            <a:extLst>
              <a:ext uri="{FF2B5EF4-FFF2-40B4-BE49-F238E27FC236}">
                <a16:creationId xmlns:a16="http://schemas.microsoft.com/office/drawing/2014/main" xmlns="" id="{D22669CC-131A-4F1A-8E59-AA85E59927D0}"/>
              </a:ext>
            </a:extLst>
          </p:cNvPr>
          <p:cNvPicPr>
            <a:picLocks noGrp="1" noChangeAspect="1"/>
          </p:cNvPicPr>
          <p:nvPr>
            <p:ph idx="1"/>
          </p:nvPr>
        </p:nvPicPr>
        <p:blipFill>
          <a:blip r:embed="rId5"/>
          <a:stretch>
            <a:fillRect/>
          </a:stretch>
        </p:blipFill>
        <p:spPr>
          <a:xfrm>
            <a:off x="1" y="2434012"/>
            <a:ext cx="12192000" cy="744617"/>
          </a:xfrm>
          <a:prstGeom prst="rect">
            <a:avLst/>
          </a:prstGeom>
        </p:spPr>
      </p:pic>
      <p:pic>
        <p:nvPicPr>
          <p:cNvPr id="6" name="Image 5">
            <a:extLst>
              <a:ext uri="{FF2B5EF4-FFF2-40B4-BE49-F238E27FC236}">
                <a16:creationId xmlns:a16="http://schemas.microsoft.com/office/drawing/2014/main" xmlns="" id="{D919A7CB-46CC-4403-8383-E02A7948A14E}"/>
              </a:ext>
            </a:extLst>
          </p:cNvPr>
          <p:cNvPicPr>
            <a:picLocks noChangeAspect="1"/>
          </p:cNvPicPr>
          <p:nvPr/>
        </p:nvPicPr>
        <p:blipFill>
          <a:blip r:embed="rId6"/>
          <a:stretch>
            <a:fillRect/>
          </a:stretch>
        </p:blipFill>
        <p:spPr>
          <a:xfrm>
            <a:off x="838200" y="3429000"/>
            <a:ext cx="10058437" cy="333004"/>
          </a:xfrm>
          <a:prstGeom prst="rect">
            <a:avLst/>
          </a:prstGeom>
        </p:spPr>
      </p:pic>
      <p:pic>
        <p:nvPicPr>
          <p:cNvPr id="7" name="Image 6">
            <a:extLst>
              <a:ext uri="{FF2B5EF4-FFF2-40B4-BE49-F238E27FC236}">
                <a16:creationId xmlns:a16="http://schemas.microsoft.com/office/drawing/2014/main" xmlns="" id="{A9AD24F5-6200-4318-A57F-59CA0D382BF2}"/>
              </a:ext>
            </a:extLst>
          </p:cNvPr>
          <p:cNvPicPr>
            <a:picLocks noChangeAspect="1"/>
          </p:cNvPicPr>
          <p:nvPr/>
        </p:nvPicPr>
        <p:blipFill>
          <a:blip r:embed="rId7"/>
          <a:stretch>
            <a:fillRect/>
          </a:stretch>
        </p:blipFill>
        <p:spPr>
          <a:xfrm>
            <a:off x="1276672" y="4209080"/>
            <a:ext cx="10915328" cy="791156"/>
          </a:xfrm>
          <a:prstGeom prst="rect">
            <a:avLst/>
          </a:prstGeom>
        </p:spPr>
      </p:pic>
    </p:spTree>
    <p:custDataLst>
      <p:tags r:id="rId1"/>
    </p:custDataLst>
    <p:extLst>
      <p:ext uri="{BB962C8B-B14F-4D97-AF65-F5344CB8AC3E}">
        <p14:creationId xmlns:p14="http://schemas.microsoft.com/office/powerpoint/2010/main" val="3834614455"/>
      </p:ext>
    </p:extLst>
  </p:cSld>
  <p:clrMapOvr>
    <a:masterClrMapping/>
  </p:clrMapOvr>
  <mc:AlternateContent xmlns:mc="http://schemas.openxmlformats.org/markup-compatibility/2006" xmlns:p14="http://schemas.microsoft.com/office/powerpoint/2010/main">
    <mc:Choice Requires="p14">
      <p:transition spd="slow" p14:dur="2000" advTm="641"/>
    </mc:Choice>
    <mc:Fallback xmlns="">
      <p:transition spd="slow" advTm="6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D39BA9D0-89CD-4792-A195-F48BA3976F6A}"/>
              </a:ext>
            </a:extLst>
          </p:cNvPr>
          <p:cNvPicPr>
            <a:picLocks noChangeAspect="1"/>
          </p:cNvPicPr>
          <p:nvPr/>
        </p:nvPicPr>
        <p:blipFill>
          <a:blip r:embed="rId3"/>
          <a:stretch>
            <a:fillRect/>
          </a:stretch>
        </p:blipFill>
        <p:spPr>
          <a:xfrm>
            <a:off x="2797580" y="0"/>
            <a:ext cx="6229462" cy="7079216"/>
          </a:xfrm>
          <a:prstGeom prst="rect">
            <a:avLst/>
          </a:prstGeom>
        </p:spPr>
      </p:pic>
    </p:spTree>
    <p:extLst>
      <p:ext uri="{BB962C8B-B14F-4D97-AF65-F5344CB8AC3E}">
        <p14:creationId xmlns:p14="http://schemas.microsoft.com/office/powerpoint/2010/main" val="1060839641"/>
      </p:ext>
    </p:extLst>
  </p:cSld>
  <p:clrMapOvr>
    <a:masterClrMapping/>
  </p:clrMapOvr>
  <mc:AlternateContent xmlns:mc="http://schemas.openxmlformats.org/markup-compatibility/2006" xmlns:p14="http://schemas.microsoft.com/office/powerpoint/2010/main">
    <mc:Choice Requires="p14">
      <p:transition spd="slow" p14:dur="2000" advTm="154"/>
    </mc:Choice>
    <mc:Fallback xmlns="">
      <p:transition spd="slow" advTm="15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C26B1F12-F9F0-49D6-8892-F23A06194125}"/>
              </a:ext>
            </a:extLst>
          </p:cNvPr>
          <p:cNvPicPr>
            <a:picLocks noChangeAspect="1"/>
          </p:cNvPicPr>
          <p:nvPr/>
        </p:nvPicPr>
        <p:blipFill>
          <a:blip r:embed="rId3"/>
          <a:stretch>
            <a:fillRect/>
          </a:stretch>
        </p:blipFill>
        <p:spPr>
          <a:xfrm>
            <a:off x="1853124" y="653197"/>
            <a:ext cx="8485752" cy="5551606"/>
          </a:xfrm>
          <a:prstGeom prst="rect">
            <a:avLst/>
          </a:prstGeom>
        </p:spPr>
      </p:pic>
    </p:spTree>
    <p:extLst>
      <p:ext uri="{BB962C8B-B14F-4D97-AF65-F5344CB8AC3E}">
        <p14:creationId xmlns:p14="http://schemas.microsoft.com/office/powerpoint/2010/main" val="788227441"/>
      </p:ext>
    </p:extLst>
  </p:cSld>
  <p:clrMapOvr>
    <a:masterClrMapping/>
  </p:clrMapOvr>
  <mc:AlternateContent xmlns:mc="http://schemas.openxmlformats.org/markup-compatibility/2006" xmlns:p14="http://schemas.microsoft.com/office/powerpoint/2010/main">
    <mc:Choice Requires="p14">
      <p:transition spd="slow" p14:dur="2000" advTm="165"/>
    </mc:Choice>
    <mc:Fallback xmlns="">
      <p:transition spd="slow" advTm="16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339077"/>
            <a:ext cx="12192000" cy="6179846"/>
          </a:xfrm>
          <a:prstGeom prst="rect">
            <a:avLst/>
          </a:prstGeom>
        </p:spPr>
      </p:pic>
    </p:spTree>
    <p:extLst>
      <p:ext uri="{BB962C8B-B14F-4D97-AF65-F5344CB8AC3E}">
        <p14:creationId xmlns:p14="http://schemas.microsoft.com/office/powerpoint/2010/main" val="1709238960"/>
      </p:ext>
    </p:extLst>
  </p:cSld>
  <p:clrMapOvr>
    <a:masterClrMapping/>
  </p:clrMapOvr>
  <mc:AlternateContent xmlns:mc="http://schemas.openxmlformats.org/markup-compatibility/2006" xmlns:p14="http://schemas.microsoft.com/office/powerpoint/2010/main">
    <mc:Choice Requires="p14">
      <p:transition spd="slow" p14:dur="2000" advTm="164"/>
    </mc:Choice>
    <mc:Fallback xmlns="">
      <p:transition spd="slow" advTm="16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776644"/>
            <a:ext cx="12192000" cy="4305253"/>
          </a:xfrm>
          <a:prstGeom prst="rect">
            <a:avLst/>
          </a:prstGeom>
        </p:spPr>
      </p:pic>
    </p:spTree>
    <p:extLst>
      <p:ext uri="{BB962C8B-B14F-4D97-AF65-F5344CB8AC3E}">
        <p14:creationId xmlns:p14="http://schemas.microsoft.com/office/powerpoint/2010/main" val="1792467438"/>
      </p:ext>
    </p:extLst>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spd="slow" advTm="16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953073" y="0"/>
            <a:ext cx="8285853" cy="6858000"/>
          </a:xfrm>
          <a:prstGeom prst="rect">
            <a:avLst/>
          </a:prstGeom>
        </p:spPr>
      </p:pic>
    </p:spTree>
    <p:extLst>
      <p:ext uri="{BB962C8B-B14F-4D97-AF65-F5344CB8AC3E}">
        <p14:creationId xmlns:p14="http://schemas.microsoft.com/office/powerpoint/2010/main" val="1190745609"/>
      </p:ext>
    </p:extLst>
  </p:cSld>
  <p:clrMapOvr>
    <a:masterClrMapping/>
  </p:clrMapOvr>
  <mc:AlternateContent xmlns:mc="http://schemas.openxmlformats.org/markup-compatibility/2006" xmlns:p14="http://schemas.microsoft.com/office/powerpoint/2010/main">
    <mc:Choice Requires="p14">
      <p:transition spd="slow" p14:dur="2000" advTm="143"/>
    </mc:Choice>
    <mc:Fallback xmlns="">
      <p:transition spd="slow" advTm="14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4E889087-2377-4BC4-AED2-6F8D4B5935B3}"/>
              </a:ext>
            </a:extLst>
          </p:cNvPr>
          <p:cNvPicPr>
            <a:picLocks noChangeAspect="1"/>
          </p:cNvPicPr>
          <p:nvPr/>
        </p:nvPicPr>
        <p:blipFill>
          <a:blip r:embed="rId2"/>
          <a:stretch>
            <a:fillRect/>
          </a:stretch>
        </p:blipFill>
        <p:spPr>
          <a:xfrm>
            <a:off x="3342167" y="-85081"/>
            <a:ext cx="5621079" cy="7101137"/>
          </a:xfrm>
          <a:prstGeom prst="rect">
            <a:avLst/>
          </a:prstGeom>
        </p:spPr>
      </p:pic>
    </p:spTree>
    <p:extLst>
      <p:ext uri="{BB962C8B-B14F-4D97-AF65-F5344CB8AC3E}">
        <p14:creationId xmlns:p14="http://schemas.microsoft.com/office/powerpoint/2010/main" val="1407828784"/>
      </p:ext>
    </p:extLst>
  </p:cSld>
  <p:clrMapOvr>
    <a:masterClrMapping/>
  </p:clrMapOvr>
  <mc:AlternateContent xmlns:mc="http://schemas.openxmlformats.org/markup-compatibility/2006" xmlns:p14="http://schemas.microsoft.com/office/powerpoint/2010/main">
    <mc:Choice Requires="p14">
      <p:transition spd="slow" p14:dur="2000" advTm="157"/>
    </mc:Choice>
    <mc:Fallback xmlns="">
      <p:transition spd="slow" advTm="15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2FCEFB19-E71E-48F0-9C56-A1DC29F95630}"/>
              </a:ext>
            </a:extLst>
          </p:cNvPr>
          <p:cNvPicPr>
            <a:picLocks noChangeAspect="1"/>
          </p:cNvPicPr>
          <p:nvPr/>
        </p:nvPicPr>
        <p:blipFill>
          <a:blip r:embed="rId3"/>
          <a:stretch>
            <a:fillRect/>
          </a:stretch>
        </p:blipFill>
        <p:spPr>
          <a:xfrm>
            <a:off x="43688" y="877769"/>
            <a:ext cx="5869387" cy="3792598"/>
          </a:xfrm>
          <a:prstGeom prst="rect">
            <a:avLst/>
          </a:prstGeom>
        </p:spPr>
      </p:pic>
      <p:pic>
        <p:nvPicPr>
          <p:cNvPr id="5" name="Image 4">
            <a:extLst>
              <a:ext uri="{FF2B5EF4-FFF2-40B4-BE49-F238E27FC236}">
                <a16:creationId xmlns:a16="http://schemas.microsoft.com/office/drawing/2014/main" xmlns="" id="{E5102D6B-9D4A-4145-AC17-DFF6A740B2C6}"/>
              </a:ext>
            </a:extLst>
          </p:cNvPr>
          <p:cNvPicPr>
            <a:picLocks noChangeAspect="1"/>
          </p:cNvPicPr>
          <p:nvPr/>
        </p:nvPicPr>
        <p:blipFill>
          <a:blip r:embed="rId4"/>
          <a:stretch>
            <a:fillRect/>
          </a:stretch>
        </p:blipFill>
        <p:spPr>
          <a:xfrm>
            <a:off x="6096000" y="190797"/>
            <a:ext cx="6096000" cy="6458507"/>
          </a:xfrm>
          <a:prstGeom prst="rect">
            <a:avLst/>
          </a:prstGeom>
        </p:spPr>
      </p:pic>
    </p:spTree>
    <p:extLst>
      <p:ext uri="{BB962C8B-B14F-4D97-AF65-F5344CB8AC3E}">
        <p14:creationId xmlns:p14="http://schemas.microsoft.com/office/powerpoint/2010/main" val="3381814336"/>
      </p:ext>
    </p:extLst>
  </p:cSld>
  <p:clrMapOvr>
    <a:masterClrMapping/>
  </p:clrMapOvr>
  <mc:AlternateContent xmlns:mc="http://schemas.openxmlformats.org/markup-compatibility/2006" xmlns:p14="http://schemas.microsoft.com/office/powerpoint/2010/main">
    <mc:Choice Requires="p14">
      <p:transition spd="slow" p14:dur="2000" advTm="178"/>
    </mc:Choice>
    <mc:Fallback xmlns="">
      <p:transition spd="slow" advTm="17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1CE61CD1-5508-4F2C-A6C1-C697944F40D8}"/>
              </a:ext>
            </a:extLst>
          </p:cNvPr>
          <p:cNvPicPr>
            <a:picLocks noChangeAspect="1"/>
          </p:cNvPicPr>
          <p:nvPr/>
        </p:nvPicPr>
        <p:blipFill>
          <a:blip r:embed="rId3"/>
          <a:stretch>
            <a:fillRect/>
          </a:stretch>
        </p:blipFill>
        <p:spPr>
          <a:xfrm>
            <a:off x="475150" y="0"/>
            <a:ext cx="11241699" cy="6583875"/>
          </a:xfrm>
          <a:prstGeom prst="rect">
            <a:avLst/>
          </a:prstGeom>
        </p:spPr>
      </p:pic>
    </p:spTree>
    <p:extLst>
      <p:ext uri="{BB962C8B-B14F-4D97-AF65-F5344CB8AC3E}">
        <p14:creationId xmlns:p14="http://schemas.microsoft.com/office/powerpoint/2010/main" val="3576927928"/>
      </p:ext>
    </p:extLst>
  </p:cSld>
  <p:clrMapOvr>
    <a:masterClrMapping/>
  </p:clrMapOvr>
  <mc:AlternateContent xmlns:mc="http://schemas.openxmlformats.org/markup-compatibility/2006" xmlns:p14="http://schemas.microsoft.com/office/powerpoint/2010/main">
    <mc:Choice Requires="p14">
      <p:transition spd="slow" p14:dur="2000" advTm="150"/>
    </mc:Choice>
    <mc:Fallback xmlns="">
      <p:transition spd="slow" advTm="15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8282EDBC-B14C-440A-B1F4-E61973343F7F}"/>
              </a:ext>
            </a:extLst>
          </p:cNvPr>
          <p:cNvPicPr>
            <a:picLocks noChangeAspect="1"/>
          </p:cNvPicPr>
          <p:nvPr/>
        </p:nvPicPr>
        <p:blipFill>
          <a:blip r:embed="rId3"/>
          <a:stretch>
            <a:fillRect/>
          </a:stretch>
        </p:blipFill>
        <p:spPr>
          <a:xfrm>
            <a:off x="0" y="311838"/>
            <a:ext cx="12192000" cy="1432136"/>
          </a:xfrm>
          <a:prstGeom prst="rect">
            <a:avLst/>
          </a:prstGeom>
        </p:spPr>
      </p:pic>
      <p:pic>
        <p:nvPicPr>
          <p:cNvPr id="2" name="Image 1">
            <a:extLst>
              <a:ext uri="{FF2B5EF4-FFF2-40B4-BE49-F238E27FC236}">
                <a16:creationId xmlns:a16="http://schemas.microsoft.com/office/drawing/2014/main" xmlns="" id="{95403204-4F25-4F5E-A151-1E90BC71030B}"/>
              </a:ext>
            </a:extLst>
          </p:cNvPr>
          <p:cNvPicPr>
            <a:picLocks noChangeAspect="1"/>
          </p:cNvPicPr>
          <p:nvPr/>
        </p:nvPicPr>
        <p:blipFill>
          <a:blip r:embed="rId4"/>
          <a:stretch>
            <a:fillRect/>
          </a:stretch>
        </p:blipFill>
        <p:spPr>
          <a:xfrm>
            <a:off x="3760893" y="1550614"/>
            <a:ext cx="4961744" cy="5307386"/>
          </a:xfrm>
          <a:prstGeom prst="rect">
            <a:avLst/>
          </a:prstGeom>
        </p:spPr>
      </p:pic>
    </p:spTree>
    <p:extLst>
      <p:ext uri="{BB962C8B-B14F-4D97-AF65-F5344CB8AC3E}">
        <p14:creationId xmlns:p14="http://schemas.microsoft.com/office/powerpoint/2010/main" val="1125498988"/>
      </p:ext>
    </p:extLst>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spd="slow" advTm="16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91E271-B72E-4F1A-9948-CDD6262B7BDC}"/>
              </a:ext>
            </a:extLst>
          </p:cNvPr>
          <p:cNvSpPr>
            <a:spLocks noGrp="1"/>
          </p:cNvSpPr>
          <p:nvPr>
            <p:ph type="title"/>
          </p:nvPr>
        </p:nvSpPr>
        <p:spPr>
          <a:xfrm>
            <a:off x="651013" y="0"/>
            <a:ext cx="10889974" cy="1325563"/>
          </a:xfrm>
        </p:spPr>
        <p:txBody>
          <a:bodyPr/>
          <a:lstStyle/>
          <a:p>
            <a:r>
              <a:rPr lang="fr-FR" b="1" u="sng" dirty="0">
                <a:solidFill>
                  <a:schemeClr val="accent1">
                    <a:lumMod val="50000"/>
                  </a:schemeClr>
                </a:solidFill>
                <a:effectLst>
                  <a:outerShdw blurRad="38100" dist="38100" dir="2700000" algn="tl">
                    <a:srgbClr val="000000">
                      <a:alpha val="43137"/>
                    </a:srgbClr>
                  </a:outerShdw>
                </a:effectLst>
              </a:rPr>
              <a:t>Qu’est ce que l’HAS et ses recommandations ?</a:t>
            </a:r>
          </a:p>
        </p:txBody>
      </p:sp>
      <p:sp>
        <p:nvSpPr>
          <p:cNvPr id="4" name="Espace réservé du contenu 2">
            <a:extLst>
              <a:ext uri="{FF2B5EF4-FFF2-40B4-BE49-F238E27FC236}">
                <a16:creationId xmlns:a16="http://schemas.microsoft.com/office/drawing/2014/main" xmlns="" id="{B8BA6EF7-579D-48A9-A06F-C8A34A041ED2}"/>
              </a:ext>
            </a:extLst>
          </p:cNvPr>
          <p:cNvSpPr>
            <a:spLocks noGrp="1"/>
          </p:cNvSpPr>
          <p:nvPr>
            <p:ph idx="1"/>
          </p:nvPr>
        </p:nvSpPr>
        <p:spPr>
          <a:xfrm>
            <a:off x="0" y="1092820"/>
            <a:ext cx="12192000" cy="5765180"/>
          </a:xfrm>
        </p:spPr>
        <p:txBody>
          <a:bodyPr>
            <a:normAutofit fontScale="70000" lnSpcReduction="20000"/>
          </a:bodyPr>
          <a:lstStyle/>
          <a:p>
            <a:r>
              <a:rPr lang="fr-FR" u="sng" dirty="0"/>
              <a:t>Historique ANESM/HAS:</a:t>
            </a:r>
          </a:p>
          <a:p>
            <a:endParaRPr lang="fr-FR" u="sng" dirty="0"/>
          </a:p>
          <a:p>
            <a:pPr marL="0" indent="0">
              <a:buNone/>
            </a:pPr>
            <a:r>
              <a:rPr lang="fr-FR" dirty="0" smtClean="0"/>
              <a:t>- Créée </a:t>
            </a:r>
            <a:r>
              <a:rPr lang="fr-FR" dirty="0"/>
              <a:t>en 2007, l’ANESM </a:t>
            </a:r>
            <a:r>
              <a:rPr lang="fr-FR" dirty="0" smtClean="0"/>
              <a:t>a eu </a:t>
            </a:r>
            <a:r>
              <a:rPr lang="fr-FR" dirty="0"/>
              <a:t>pour mission principale de développer une culture de la </a:t>
            </a:r>
            <a:r>
              <a:rPr lang="fr-FR" dirty="0" smtClean="0"/>
              <a:t>« bientraitance ». </a:t>
            </a:r>
            <a:r>
              <a:rPr lang="fr-FR" dirty="0"/>
              <a:t>Pour cela, l'agence valide, actualise ou, le cas échéant, élabore des références, des procédures et des recommandations de bonnes pratiques professionnelles.</a:t>
            </a:r>
          </a:p>
          <a:p>
            <a:pPr marL="0" indent="0">
              <a:buNone/>
            </a:pPr>
            <a:r>
              <a:rPr lang="fr-FR" dirty="0" smtClean="0"/>
              <a:t>- Les </a:t>
            </a:r>
            <a:r>
              <a:rPr lang="fr-FR" dirty="0"/>
              <a:t>recommandations de l’</a:t>
            </a:r>
            <a:r>
              <a:rPr lang="fr-FR" dirty="0" err="1"/>
              <a:t>Anesm</a:t>
            </a:r>
            <a:r>
              <a:rPr lang="fr-FR" dirty="0"/>
              <a:t> permettent d’accompagner les services et les établissements du social et du médico-social à ce changement de pratiques tant au niveau de l’organisation que du terrain.</a:t>
            </a:r>
          </a:p>
          <a:p>
            <a:pPr marL="0" indent="0">
              <a:buNone/>
            </a:pPr>
            <a:r>
              <a:rPr lang="fr-FR" dirty="0" smtClean="0"/>
              <a:t>- Depuis </a:t>
            </a:r>
            <a:r>
              <a:rPr lang="fr-FR" dirty="0"/>
              <a:t>2018 </a:t>
            </a:r>
            <a:r>
              <a:rPr lang="fr-FR" dirty="0" smtClean="0"/>
              <a:t>l’ANESM et l’HAS ont fusionné.</a:t>
            </a:r>
            <a:r>
              <a:rPr lang="fr-FR" b="1" dirty="0" smtClean="0"/>
              <a:t> </a:t>
            </a:r>
            <a:r>
              <a:rPr lang="fr-FR" dirty="0"/>
              <a:t>La HAS coopère avec tous les acteurs impliqués dans un esprit de concertation et de transparence pour une approche globale et transversale de la qualité. Elle s’engage pour assurer la rigueur scientifique et méthodologique et l’impartialité de ses travaux. Au service de l’intérêt collectif et de chaque citoyen, la HAS porte les valeurs de solidarité et d’équité du système de santé.</a:t>
            </a:r>
          </a:p>
          <a:p>
            <a:pPr marL="0" indent="0">
              <a:buNone/>
            </a:pPr>
            <a:endParaRPr lang="fr-FR" dirty="0"/>
          </a:p>
          <a:p>
            <a:r>
              <a:rPr lang="fr-FR" u="sng" dirty="0"/>
              <a:t>Circuit de l’écriture depuis le cahier des charges jusqu’à la publication:</a:t>
            </a:r>
          </a:p>
          <a:p>
            <a:endParaRPr lang="fr-FR" u="sng" dirty="0"/>
          </a:p>
          <a:p>
            <a:pPr marL="0" indent="0">
              <a:buNone/>
            </a:pPr>
            <a:r>
              <a:rPr lang="fr-FR" dirty="0"/>
              <a:t>- Les recommandations ont été élaborées dans un contexte d’évolution et de transformation de l’offre médico-sociale qui vise à améliorer la qualité de vie de la personne en situation de handicap, et en particulier la continuité de l’accompagnement dans son parcours de vie. </a:t>
            </a:r>
          </a:p>
          <a:p>
            <a:pPr marL="0" indent="0">
              <a:buNone/>
            </a:pPr>
            <a:r>
              <a:rPr lang="fr-FR" dirty="0"/>
              <a:t>- Cet objectif est soutenu par une politique qui tend à répondre de façon personnalisée aux besoins de la personne en situation de handicap. A cette fin, elle impulse le décloisonnement des secteurs de la santé, du social et du médico-social sur les territoires à travers l’intervention complémentaire des acteurs.</a:t>
            </a:r>
          </a:p>
          <a:p>
            <a:pPr marL="0" indent="0">
              <a:buNone/>
            </a:pPr>
            <a:endParaRPr lang="fr-FR" dirty="0"/>
          </a:p>
        </p:txBody>
      </p:sp>
    </p:spTree>
    <p:extLst>
      <p:ext uri="{BB962C8B-B14F-4D97-AF65-F5344CB8AC3E}">
        <p14:creationId xmlns:p14="http://schemas.microsoft.com/office/powerpoint/2010/main" val="1533246456"/>
      </p:ext>
    </p:extLst>
  </p:cSld>
  <p:clrMapOvr>
    <a:masterClrMapping/>
  </p:clrMapOvr>
  <mc:AlternateContent xmlns:mc="http://schemas.openxmlformats.org/markup-compatibility/2006" xmlns:p14="http://schemas.microsoft.com/office/powerpoint/2010/main">
    <mc:Choice Requires="p14">
      <p:transition spd="slow" p14:dur="8500" advTm="12842">
        <p:sndAc>
          <p:stSnd>
            <p:snd r:embed="rId3" name="click.wav"/>
          </p:stSnd>
        </p:sndAc>
      </p:transition>
    </mc:Choice>
    <mc:Fallback xmlns="">
      <p:transition spd="slow" advTm="12842">
        <p:sndAc>
          <p:stSnd>
            <p:snd r:embed="rId4" name="click.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7FF485ED-A637-49ED-90C5-8E654452D2EF}"/>
              </a:ext>
            </a:extLst>
          </p:cNvPr>
          <p:cNvPicPr>
            <a:picLocks noChangeAspect="1"/>
          </p:cNvPicPr>
          <p:nvPr/>
        </p:nvPicPr>
        <p:blipFill>
          <a:blip r:embed="rId3"/>
          <a:stretch>
            <a:fillRect/>
          </a:stretch>
        </p:blipFill>
        <p:spPr>
          <a:xfrm>
            <a:off x="2164188" y="0"/>
            <a:ext cx="7863626" cy="6858000"/>
          </a:xfrm>
          <a:prstGeom prst="rect">
            <a:avLst/>
          </a:prstGeom>
        </p:spPr>
      </p:pic>
      <p:pic>
        <p:nvPicPr>
          <p:cNvPr id="5" name="Image 4">
            <a:extLst>
              <a:ext uri="{FF2B5EF4-FFF2-40B4-BE49-F238E27FC236}">
                <a16:creationId xmlns:a16="http://schemas.microsoft.com/office/drawing/2014/main" xmlns="" id="{DF633D45-626A-445D-A6AF-2EEC26F07DA3}"/>
              </a:ext>
            </a:extLst>
          </p:cNvPr>
          <p:cNvPicPr>
            <a:picLocks noChangeAspect="1"/>
          </p:cNvPicPr>
          <p:nvPr/>
        </p:nvPicPr>
        <p:blipFill rotWithShape="1">
          <a:blip r:embed="rId4"/>
          <a:srcRect l="2007"/>
          <a:stretch/>
        </p:blipFill>
        <p:spPr>
          <a:xfrm>
            <a:off x="9795776" y="0"/>
            <a:ext cx="2170642" cy="1946386"/>
          </a:xfrm>
          <a:prstGeom prst="rect">
            <a:avLst/>
          </a:prstGeom>
        </p:spPr>
      </p:pic>
      <p:pic>
        <p:nvPicPr>
          <p:cNvPr id="6" name="Image 5">
            <a:extLst>
              <a:ext uri="{FF2B5EF4-FFF2-40B4-BE49-F238E27FC236}">
                <a16:creationId xmlns:a16="http://schemas.microsoft.com/office/drawing/2014/main" xmlns="" id="{7B8CAF22-01E0-4244-A4F5-EF4BD89C0D0D}"/>
              </a:ext>
            </a:extLst>
          </p:cNvPr>
          <p:cNvPicPr>
            <a:picLocks noChangeAspect="1"/>
          </p:cNvPicPr>
          <p:nvPr/>
        </p:nvPicPr>
        <p:blipFill>
          <a:blip r:embed="rId5"/>
          <a:stretch>
            <a:fillRect/>
          </a:stretch>
        </p:blipFill>
        <p:spPr>
          <a:xfrm>
            <a:off x="10027812" y="2533265"/>
            <a:ext cx="2284603" cy="1791469"/>
          </a:xfrm>
          <a:prstGeom prst="rect">
            <a:avLst/>
          </a:prstGeom>
        </p:spPr>
      </p:pic>
    </p:spTree>
    <p:extLst>
      <p:ext uri="{BB962C8B-B14F-4D97-AF65-F5344CB8AC3E}">
        <p14:creationId xmlns:p14="http://schemas.microsoft.com/office/powerpoint/2010/main" val="52202291"/>
      </p:ext>
    </p:extLst>
  </p:cSld>
  <p:clrMapOvr>
    <a:masterClrMapping/>
  </p:clrMapOvr>
  <mc:AlternateContent xmlns:mc="http://schemas.openxmlformats.org/markup-compatibility/2006" xmlns:p14="http://schemas.microsoft.com/office/powerpoint/2010/main">
    <mc:Choice Requires="p14">
      <p:transition spd="slow" p14:dur="2000" advTm="364"/>
    </mc:Choice>
    <mc:Fallback xmlns="">
      <p:transition spd="slow" advTm="36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D3B86AD9-B65D-45DC-AEAD-F1A5B1C985EF}"/>
              </a:ext>
            </a:extLst>
          </p:cNvPr>
          <p:cNvPicPr>
            <a:picLocks noChangeAspect="1"/>
          </p:cNvPicPr>
          <p:nvPr/>
        </p:nvPicPr>
        <p:blipFill>
          <a:blip r:embed="rId3"/>
          <a:stretch>
            <a:fillRect/>
          </a:stretch>
        </p:blipFill>
        <p:spPr>
          <a:xfrm>
            <a:off x="0" y="530745"/>
            <a:ext cx="12192000" cy="1227411"/>
          </a:xfrm>
          <a:prstGeom prst="rect">
            <a:avLst/>
          </a:prstGeom>
        </p:spPr>
      </p:pic>
      <p:pic>
        <p:nvPicPr>
          <p:cNvPr id="2" name="Image 1">
            <a:extLst>
              <a:ext uri="{FF2B5EF4-FFF2-40B4-BE49-F238E27FC236}">
                <a16:creationId xmlns:a16="http://schemas.microsoft.com/office/drawing/2014/main" xmlns="" id="{E1FEAC76-7723-4619-A7BC-CE0F490F3F25}"/>
              </a:ext>
            </a:extLst>
          </p:cNvPr>
          <p:cNvPicPr>
            <a:picLocks noChangeAspect="1"/>
          </p:cNvPicPr>
          <p:nvPr/>
        </p:nvPicPr>
        <p:blipFill>
          <a:blip r:embed="rId4"/>
          <a:stretch>
            <a:fillRect/>
          </a:stretch>
        </p:blipFill>
        <p:spPr>
          <a:xfrm>
            <a:off x="2088702" y="1682989"/>
            <a:ext cx="7501348" cy="5175011"/>
          </a:xfrm>
          <a:prstGeom prst="rect">
            <a:avLst/>
          </a:prstGeom>
        </p:spPr>
      </p:pic>
    </p:spTree>
    <p:extLst>
      <p:ext uri="{BB962C8B-B14F-4D97-AF65-F5344CB8AC3E}">
        <p14:creationId xmlns:p14="http://schemas.microsoft.com/office/powerpoint/2010/main" val="1087894653"/>
      </p:ext>
    </p:extLst>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71EF66ED-1680-4C58-9A01-0C54B2207F0E}"/>
              </a:ext>
            </a:extLst>
          </p:cNvPr>
          <p:cNvPicPr>
            <a:picLocks noChangeAspect="1"/>
          </p:cNvPicPr>
          <p:nvPr/>
        </p:nvPicPr>
        <p:blipFill>
          <a:blip r:embed="rId3"/>
          <a:stretch>
            <a:fillRect/>
          </a:stretch>
        </p:blipFill>
        <p:spPr>
          <a:xfrm>
            <a:off x="3540117" y="0"/>
            <a:ext cx="5111766" cy="6858000"/>
          </a:xfrm>
          <a:prstGeom prst="rect">
            <a:avLst/>
          </a:prstGeom>
        </p:spPr>
      </p:pic>
    </p:spTree>
    <p:extLst>
      <p:ext uri="{BB962C8B-B14F-4D97-AF65-F5344CB8AC3E}">
        <p14:creationId xmlns:p14="http://schemas.microsoft.com/office/powerpoint/2010/main" val="3753523966"/>
      </p:ext>
    </p:extLst>
  </p:cSld>
  <p:clrMapOvr>
    <a:masterClrMapping/>
  </p:clrMapOvr>
  <mc:AlternateContent xmlns:mc="http://schemas.openxmlformats.org/markup-compatibility/2006" xmlns:p14="http://schemas.microsoft.com/office/powerpoint/2010/main">
    <mc:Choice Requires="p14">
      <p:transition spd="slow" p14:dur="2000" advTm="186"/>
    </mc:Choice>
    <mc:Fallback xmlns="">
      <p:transition spd="slow" advTm="18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1FEDE992-13E3-421A-B7A7-F39E7D65934D}"/>
              </a:ext>
            </a:extLst>
          </p:cNvPr>
          <p:cNvPicPr>
            <a:picLocks noChangeAspect="1"/>
          </p:cNvPicPr>
          <p:nvPr/>
        </p:nvPicPr>
        <p:blipFill>
          <a:blip r:embed="rId3"/>
          <a:stretch>
            <a:fillRect/>
          </a:stretch>
        </p:blipFill>
        <p:spPr>
          <a:xfrm>
            <a:off x="0" y="365125"/>
            <a:ext cx="12192000" cy="1196956"/>
          </a:xfrm>
          <a:prstGeom prst="rect">
            <a:avLst/>
          </a:prstGeom>
        </p:spPr>
      </p:pic>
      <p:pic>
        <p:nvPicPr>
          <p:cNvPr id="2" name="Image 1">
            <a:extLst>
              <a:ext uri="{FF2B5EF4-FFF2-40B4-BE49-F238E27FC236}">
                <a16:creationId xmlns:a16="http://schemas.microsoft.com/office/drawing/2014/main" xmlns="" id="{4E8B9220-AD72-47F5-BD58-A1484406DEAD}"/>
              </a:ext>
            </a:extLst>
          </p:cNvPr>
          <p:cNvPicPr>
            <a:picLocks noChangeAspect="1"/>
          </p:cNvPicPr>
          <p:nvPr/>
        </p:nvPicPr>
        <p:blipFill>
          <a:blip r:embed="rId4"/>
          <a:stretch>
            <a:fillRect/>
          </a:stretch>
        </p:blipFill>
        <p:spPr>
          <a:xfrm>
            <a:off x="138041" y="2473255"/>
            <a:ext cx="11915917" cy="766692"/>
          </a:xfrm>
          <a:prstGeom prst="rect">
            <a:avLst/>
          </a:prstGeom>
        </p:spPr>
      </p:pic>
      <p:pic>
        <p:nvPicPr>
          <p:cNvPr id="3" name="Image 2">
            <a:extLst>
              <a:ext uri="{FF2B5EF4-FFF2-40B4-BE49-F238E27FC236}">
                <a16:creationId xmlns:a16="http://schemas.microsoft.com/office/drawing/2014/main" xmlns="" id="{4F3D5D25-67F7-4FC7-ABDC-21CA9809B410}"/>
              </a:ext>
            </a:extLst>
          </p:cNvPr>
          <p:cNvPicPr>
            <a:picLocks noChangeAspect="1"/>
          </p:cNvPicPr>
          <p:nvPr/>
        </p:nvPicPr>
        <p:blipFill rotWithShape="1">
          <a:blip r:embed="rId5"/>
          <a:srcRect b="7725"/>
          <a:stretch/>
        </p:blipFill>
        <p:spPr>
          <a:xfrm>
            <a:off x="138041" y="3824901"/>
            <a:ext cx="12053959" cy="1037032"/>
          </a:xfrm>
          <a:prstGeom prst="rect">
            <a:avLst/>
          </a:prstGeom>
        </p:spPr>
      </p:pic>
    </p:spTree>
    <p:extLst>
      <p:ext uri="{BB962C8B-B14F-4D97-AF65-F5344CB8AC3E}">
        <p14:creationId xmlns:p14="http://schemas.microsoft.com/office/powerpoint/2010/main" val="432179326"/>
      </p:ext>
    </p:extLst>
  </p:cSld>
  <p:clrMapOvr>
    <a:masterClrMapping/>
  </p:clrMapOvr>
  <mc:AlternateContent xmlns:mc="http://schemas.openxmlformats.org/markup-compatibility/2006" xmlns:p14="http://schemas.microsoft.com/office/powerpoint/2010/main">
    <mc:Choice Requires="p14">
      <p:transition spd="slow" p14:dur="2000" advTm="371"/>
    </mc:Choice>
    <mc:Fallback xmlns="">
      <p:transition spd="slow" advTm="37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A3434EC3-6C53-4DE6-8BEC-2DC935073E73}"/>
              </a:ext>
            </a:extLst>
          </p:cNvPr>
          <p:cNvPicPr>
            <a:picLocks noChangeAspect="1"/>
          </p:cNvPicPr>
          <p:nvPr/>
        </p:nvPicPr>
        <p:blipFill>
          <a:blip r:embed="rId3"/>
          <a:stretch>
            <a:fillRect/>
          </a:stretch>
        </p:blipFill>
        <p:spPr>
          <a:xfrm>
            <a:off x="3653034" y="0"/>
            <a:ext cx="4885931" cy="6858000"/>
          </a:xfrm>
          <a:prstGeom prst="rect">
            <a:avLst/>
          </a:prstGeom>
        </p:spPr>
      </p:pic>
      <p:pic>
        <p:nvPicPr>
          <p:cNvPr id="8" name="Image 7">
            <a:extLst>
              <a:ext uri="{FF2B5EF4-FFF2-40B4-BE49-F238E27FC236}">
                <a16:creationId xmlns:a16="http://schemas.microsoft.com/office/drawing/2014/main" xmlns="" id="{FF3CF96D-B110-4717-9FE3-BF2CA14B50D3}"/>
              </a:ext>
            </a:extLst>
          </p:cNvPr>
          <p:cNvPicPr>
            <a:picLocks noChangeAspect="1"/>
          </p:cNvPicPr>
          <p:nvPr/>
        </p:nvPicPr>
        <p:blipFill rotWithShape="1">
          <a:blip r:embed="rId4"/>
          <a:srcRect r="1546"/>
          <a:stretch/>
        </p:blipFill>
        <p:spPr>
          <a:xfrm>
            <a:off x="1446777" y="900028"/>
            <a:ext cx="9298443" cy="553306"/>
          </a:xfrm>
          <a:prstGeom prst="rect">
            <a:avLst/>
          </a:prstGeom>
        </p:spPr>
      </p:pic>
    </p:spTree>
    <p:extLst>
      <p:ext uri="{BB962C8B-B14F-4D97-AF65-F5344CB8AC3E}">
        <p14:creationId xmlns:p14="http://schemas.microsoft.com/office/powerpoint/2010/main" val="3305943428"/>
      </p:ext>
    </p:extLst>
  </p:cSld>
  <p:clrMapOvr>
    <a:masterClrMapping/>
  </p:clrMapOvr>
  <mc:AlternateContent xmlns:mc="http://schemas.openxmlformats.org/markup-compatibility/2006" xmlns:p14="http://schemas.microsoft.com/office/powerpoint/2010/main">
    <mc:Choice Requires="p14">
      <p:transition spd="slow" p14:dur="2000" advTm="314"/>
    </mc:Choice>
    <mc:Fallback xmlns="">
      <p:transition spd="slow" advTm="31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7187" y="464518"/>
            <a:ext cx="6049617" cy="877266"/>
          </a:xfrm>
        </p:spPr>
        <p:txBody>
          <a:bodyPr/>
          <a:lstStyle/>
          <a:p>
            <a:r>
              <a:rPr lang="fr-FR" dirty="0"/>
              <a:t>https://www.has-sante.fr</a:t>
            </a:r>
            <a:r>
              <a:rPr lang="fr-FR" dirty="0" smtClean="0"/>
              <a:t>/</a:t>
            </a:r>
            <a:endParaRPr lang="fr-FR" dirty="0"/>
          </a:p>
        </p:txBody>
      </p:sp>
      <p:pic>
        <p:nvPicPr>
          <p:cNvPr id="4" name="Espace réservé du contenu 3"/>
          <p:cNvPicPr>
            <a:picLocks noGrp="1" noChangeAspect="1"/>
          </p:cNvPicPr>
          <p:nvPr>
            <p:ph idx="1"/>
          </p:nvPr>
        </p:nvPicPr>
        <p:blipFill rotWithShape="1">
          <a:blip r:embed="rId3"/>
          <a:srcRect b="5135"/>
          <a:stretch/>
        </p:blipFill>
        <p:spPr>
          <a:xfrm>
            <a:off x="1053437" y="1341784"/>
            <a:ext cx="9137116" cy="4873349"/>
          </a:xfrm>
          <a:prstGeom prst="rect">
            <a:avLst/>
          </a:prstGeom>
        </p:spPr>
      </p:pic>
    </p:spTree>
    <p:extLst>
      <p:ext uri="{BB962C8B-B14F-4D97-AF65-F5344CB8AC3E}">
        <p14:creationId xmlns:p14="http://schemas.microsoft.com/office/powerpoint/2010/main" val="990044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FCC51F83-C6B9-4AFF-B100-D0D9DB805752}"/>
              </a:ext>
            </a:extLst>
          </p:cNvPr>
          <p:cNvPicPr>
            <a:picLocks noChangeAspect="1"/>
          </p:cNvPicPr>
          <p:nvPr/>
        </p:nvPicPr>
        <p:blipFill>
          <a:blip r:embed="rId3"/>
          <a:stretch>
            <a:fillRect/>
          </a:stretch>
        </p:blipFill>
        <p:spPr>
          <a:xfrm>
            <a:off x="5753819" y="786809"/>
            <a:ext cx="6438181" cy="5284381"/>
          </a:xfrm>
          <a:prstGeom prst="rect">
            <a:avLst/>
          </a:prstGeom>
        </p:spPr>
      </p:pic>
      <p:pic>
        <p:nvPicPr>
          <p:cNvPr id="3" name="Image 2"/>
          <p:cNvPicPr>
            <a:picLocks noChangeAspect="1"/>
          </p:cNvPicPr>
          <p:nvPr/>
        </p:nvPicPr>
        <p:blipFill>
          <a:blip r:embed="rId4"/>
          <a:stretch>
            <a:fillRect/>
          </a:stretch>
        </p:blipFill>
        <p:spPr>
          <a:xfrm>
            <a:off x="-310059" y="0"/>
            <a:ext cx="6213260" cy="6858000"/>
          </a:xfrm>
          <a:prstGeom prst="rect">
            <a:avLst/>
          </a:prstGeom>
        </p:spPr>
      </p:pic>
    </p:spTree>
    <p:extLst>
      <p:ext uri="{BB962C8B-B14F-4D97-AF65-F5344CB8AC3E}">
        <p14:creationId xmlns:p14="http://schemas.microsoft.com/office/powerpoint/2010/main" val="3698997754"/>
      </p:ext>
    </p:extLst>
  </p:cSld>
  <p:clrMapOvr>
    <a:masterClrMapping/>
  </p:clrMapOvr>
  <mc:AlternateContent xmlns:mc="http://schemas.openxmlformats.org/markup-compatibility/2006" xmlns:p14="http://schemas.microsoft.com/office/powerpoint/2010/main">
    <mc:Choice Requires="p14">
      <p:transition spd="slow" p14:dur="2000" advTm="827"/>
    </mc:Choice>
    <mc:Fallback xmlns="">
      <p:transition spd="slow" advTm="82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445672CE-634A-4F98-9284-0D6A03605D34}"/>
              </a:ext>
            </a:extLst>
          </p:cNvPr>
          <p:cNvPicPr>
            <a:picLocks noChangeAspect="1"/>
          </p:cNvPicPr>
          <p:nvPr/>
        </p:nvPicPr>
        <p:blipFill>
          <a:blip r:embed="rId3"/>
          <a:stretch>
            <a:fillRect/>
          </a:stretch>
        </p:blipFill>
        <p:spPr>
          <a:xfrm>
            <a:off x="5750583" y="1874290"/>
            <a:ext cx="9780040" cy="3124049"/>
          </a:xfrm>
          <a:prstGeom prst="rect">
            <a:avLst/>
          </a:prstGeom>
        </p:spPr>
      </p:pic>
      <p:pic>
        <p:nvPicPr>
          <p:cNvPr id="2" name="Image 1"/>
          <p:cNvPicPr>
            <a:picLocks noChangeAspect="1"/>
          </p:cNvPicPr>
          <p:nvPr/>
        </p:nvPicPr>
        <p:blipFill>
          <a:blip r:embed="rId4"/>
          <a:stretch>
            <a:fillRect/>
          </a:stretch>
        </p:blipFill>
        <p:spPr>
          <a:xfrm>
            <a:off x="-180754" y="0"/>
            <a:ext cx="6220047" cy="6872631"/>
          </a:xfrm>
          <a:prstGeom prst="rect">
            <a:avLst/>
          </a:prstGeom>
        </p:spPr>
      </p:pic>
    </p:spTree>
    <p:extLst>
      <p:ext uri="{BB962C8B-B14F-4D97-AF65-F5344CB8AC3E}">
        <p14:creationId xmlns:p14="http://schemas.microsoft.com/office/powerpoint/2010/main" val="2444492364"/>
      </p:ext>
    </p:extLst>
  </p:cSld>
  <p:clrMapOvr>
    <a:masterClrMapping/>
  </p:clrMapOvr>
  <mc:AlternateContent xmlns:mc="http://schemas.openxmlformats.org/markup-compatibility/2006" xmlns:p14="http://schemas.microsoft.com/office/powerpoint/2010/main">
    <mc:Choice Requires="p14">
      <p:transition spd="slow" p14:dur="2000" advTm="864"/>
    </mc:Choice>
    <mc:Fallback xmlns="">
      <p:transition spd="slow" advTm="86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9845E22-D99F-456D-B5FA-5AFB12E58A0D}"/>
              </a:ext>
            </a:extLst>
          </p:cNvPr>
          <p:cNvSpPr>
            <a:spLocks noGrp="1"/>
          </p:cNvSpPr>
          <p:nvPr>
            <p:ph type="title"/>
          </p:nvPr>
        </p:nvSpPr>
        <p:spPr>
          <a:xfrm>
            <a:off x="478972" y="304799"/>
            <a:ext cx="11519740" cy="1088571"/>
          </a:xfrm>
          <a:ln>
            <a:solidFill>
              <a:schemeClr val="tx1"/>
            </a:solidFill>
          </a:ln>
        </p:spPr>
        <p:txBody>
          <a:bodyPr>
            <a:normAutofit fontScale="90000"/>
          </a:bodyPr>
          <a:lstStyle/>
          <a:p>
            <a:pPr algn="ctr"/>
            <a:r>
              <a:rPr lang="fr-FR" b="1" i="1" dirty="0">
                <a:solidFill>
                  <a:schemeClr val="accent1">
                    <a:lumMod val="50000"/>
                  </a:schemeClr>
                </a:solidFill>
                <a:effectLst>
                  <a:outerShdw blurRad="38100" dist="38100" dir="2700000" algn="tl">
                    <a:srgbClr val="000000">
                      <a:alpha val="43137"/>
                    </a:srgbClr>
                  </a:outerShdw>
                </a:effectLst>
                <a:highlight>
                  <a:srgbClr val="C0C0C0"/>
                </a:highlight>
              </a:rPr>
              <a:t>La coopération, … , </a:t>
            </a:r>
            <a:r>
              <a:rPr lang="fr-FR" b="1" i="1">
                <a:solidFill>
                  <a:schemeClr val="accent1">
                    <a:lumMod val="50000"/>
                  </a:schemeClr>
                </a:solidFill>
                <a:effectLst>
                  <a:outerShdw blurRad="38100" dist="38100" dir="2700000" algn="tl">
                    <a:srgbClr val="000000">
                      <a:alpha val="43137"/>
                    </a:srgbClr>
                  </a:outerShdw>
                </a:effectLst>
                <a:highlight>
                  <a:srgbClr val="C0C0C0"/>
                </a:highlight>
              </a:rPr>
              <a:t>la complexité</a:t>
            </a:r>
            <a:r>
              <a:rPr lang="fr-FR" b="1" i="1" dirty="0">
                <a:solidFill>
                  <a:schemeClr val="accent1">
                    <a:lumMod val="50000"/>
                  </a:schemeClr>
                </a:solidFill>
                <a:effectLst>
                  <a:outerShdw blurRad="38100" dist="38100" dir="2700000" algn="tl">
                    <a:srgbClr val="000000">
                      <a:alpha val="43137"/>
                    </a:srgbClr>
                  </a:outerShdw>
                </a:effectLst>
                <a:highlight>
                  <a:srgbClr val="C0C0C0"/>
                </a:highlight>
              </a:rPr>
              <a:t>, … , force l’humilité</a:t>
            </a:r>
            <a:endParaRPr lang="fr-FR" i="1" dirty="0">
              <a:highlight>
                <a:srgbClr val="C0C0C0"/>
              </a:highlight>
            </a:endParaRPr>
          </a:p>
        </p:txBody>
      </p:sp>
      <p:sp>
        <p:nvSpPr>
          <p:cNvPr id="3" name="Espace réservé du contenu 2">
            <a:extLst>
              <a:ext uri="{FF2B5EF4-FFF2-40B4-BE49-F238E27FC236}">
                <a16:creationId xmlns:a16="http://schemas.microsoft.com/office/drawing/2014/main" xmlns="" id="{B806D8BB-FD84-44A0-BCD9-48EF8C7A40B9}"/>
              </a:ext>
            </a:extLst>
          </p:cNvPr>
          <p:cNvSpPr>
            <a:spLocks noGrp="1"/>
          </p:cNvSpPr>
          <p:nvPr>
            <p:ph idx="1"/>
          </p:nvPr>
        </p:nvSpPr>
        <p:spPr>
          <a:xfrm>
            <a:off x="838200" y="3429000"/>
            <a:ext cx="10515600" cy="3771220"/>
          </a:xfrm>
        </p:spPr>
        <p:txBody>
          <a:bodyPr/>
          <a:lstStyle/>
          <a:p>
            <a:pPr marL="0" indent="0" algn="ctr">
              <a:buNone/>
            </a:pPr>
            <a:endParaRPr lang="fr-FR" dirty="0"/>
          </a:p>
          <a:p>
            <a:pPr marL="0" indent="0" algn="ctr">
              <a:buNone/>
            </a:pPr>
            <a:endParaRPr lang="fr-FR" dirty="0"/>
          </a:p>
          <a:p>
            <a:pPr marL="0" indent="0" algn="ctr">
              <a:buNone/>
            </a:pPr>
            <a:r>
              <a:rPr lang="fr-FR" dirty="0"/>
              <a:t>Comme la coopération et la coordination impliquent une relation de confiance pour que le partenariat soit efficace cela passe :</a:t>
            </a:r>
          </a:p>
          <a:p>
            <a:pPr marL="0" indent="0" algn="ctr">
              <a:buNone/>
            </a:pPr>
            <a:endParaRPr lang="fr-FR" dirty="0"/>
          </a:p>
          <a:p>
            <a:pPr marL="0" indent="0" algn="ctr">
              <a:buNone/>
            </a:pPr>
            <a:r>
              <a:rPr lang="fr-FR" b="1" dirty="0"/>
              <a:t>Une </a:t>
            </a:r>
            <a:r>
              <a:rPr lang="fr-FR" b="1" dirty="0" smtClean="0"/>
              <a:t>bonne </a:t>
            </a:r>
            <a:r>
              <a:rPr lang="fr-FR" b="1" dirty="0"/>
              <a:t>connaissance de </a:t>
            </a:r>
            <a:r>
              <a:rPr lang="fr-FR" b="1" dirty="0" smtClean="0"/>
              <a:t>l’autre et une communication adapté</a:t>
            </a:r>
            <a:endParaRPr lang="fr-FR" b="1" dirty="0"/>
          </a:p>
          <a:p>
            <a:pPr marL="0" indent="0" algn="ctr">
              <a:buNone/>
            </a:pPr>
            <a:endParaRPr lang="fr-FR" dirty="0"/>
          </a:p>
        </p:txBody>
      </p:sp>
      <p:sp>
        <p:nvSpPr>
          <p:cNvPr id="5" name="Titre 1">
            <a:extLst>
              <a:ext uri="{FF2B5EF4-FFF2-40B4-BE49-F238E27FC236}">
                <a16:creationId xmlns:a16="http://schemas.microsoft.com/office/drawing/2014/main" xmlns="" id="{255DC177-F438-4D03-85F8-FFDD039B36B5}"/>
              </a:ext>
            </a:extLst>
          </p:cNvPr>
          <p:cNvSpPr txBox="1">
            <a:spLocks/>
          </p:cNvSpPr>
          <p:nvPr/>
        </p:nvSpPr>
        <p:spPr>
          <a:xfrm>
            <a:off x="478972" y="1690461"/>
            <a:ext cx="4376057" cy="2250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effectLst>
                  <a:outerShdw blurRad="38100" dist="38100" dir="2700000" algn="tl">
                    <a:srgbClr val="000000">
                      <a:alpha val="43137"/>
                    </a:srgbClr>
                  </a:outerShdw>
                </a:effectLst>
              </a:rPr>
              <a:t>C’est la</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Pédagogie du doute »</a:t>
            </a:r>
            <a:r>
              <a:rPr lang="fr-FR" dirty="0"/>
              <a:t/>
            </a:r>
            <a:br>
              <a:rPr lang="fr-FR" dirty="0"/>
            </a:br>
            <a:r>
              <a:rPr lang="fr-FR" sz="2400" dirty="0"/>
              <a:t>(Laurence)</a:t>
            </a:r>
            <a:endParaRPr lang="fr-FR" b="1" dirty="0"/>
          </a:p>
        </p:txBody>
      </p:sp>
      <p:sp>
        <p:nvSpPr>
          <p:cNvPr id="6" name="Titre 1">
            <a:extLst>
              <a:ext uri="{FF2B5EF4-FFF2-40B4-BE49-F238E27FC236}">
                <a16:creationId xmlns:a16="http://schemas.microsoft.com/office/drawing/2014/main" xmlns="" id="{53674469-7C24-40E3-AE6C-8A617E2785CA}"/>
              </a:ext>
            </a:extLst>
          </p:cNvPr>
          <p:cNvSpPr txBox="1">
            <a:spLocks/>
          </p:cNvSpPr>
          <p:nvPr/>
        </p:nvSpPr>
        <p:spPr>
          <a:xfrm>
            <a:off x="6096000" y="1690461"/>
            <a:ext cx="4376057" cy="2250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effectLst>
                  <a:outerShdw blurRad="38100" dist="38100" dir="2700000" algn="tl">
                    <a:srgbClr val="000000">
                      <a:alpha val="43137"/>
                    </a:srgbClr>
                  </a:outerShdw>
                </a:effectLst>
              </a:rPr>
              <a:t>« Si la rivière coule tordu c’est qu’elle coule toute seule »</a:t>
            </a:r>
          </a:p>
          <a:p>
            <a:pPr algn="ctr"/>
            <a:r>
              <a:rPr lang="fr-FR" sz="1900" b="1" dirty="0"/>
              <a:t>(Proverbe Africain</a:t>
            </a:r>
            <a:r>
              <a:rPr lang="fr-FR" sz="1900" dirty="0"/>
              <a:t> proposer par </a:t>
            </a:r>
            <a:r>
              <a:rPr lang="fr-FR" sz="1900" dirty="0" err="1"/>
              <a:t>Segolen</a:t>
            </a:r>
            <a:r>
              <a:rPr lang="fr-FR" sz="1900" dirty="0"/>
              <a:t>) </a:t>
            </a:r>
            <a:endParaRPr lang="fr-FR" sz="1900" b="1" dirty="0"/>
          </a:p>
        </p:txBody>
      </p:sp>
    </p:spTree>
    <p:custDataLst>
      <p:tags r:id="rId1"/>
    </p:custDataLst>
    <p:extLst>
      <p:ext uri="{BB962C8B-B14F-4D97-AF65-F5344CB8AC3E}">
        <p14:creationId xmlns:p14="http://schemas.microsoft.com/office/powerpoint/2010/main" val="995326719"/>
      </p:ext>
    </p:extLst>
  </p:cSld>
  <p:clrMapOvr>
    <a:masterClrMapping/>
  </p:clrMapOvr>
  <mc:AlternateContent xmlns:mc="http://schemas.openxmlformats.org/markup-compatibility/2006" xmlns:p14="http://schemas.microsoft.com/office/powerpoint/2010/main">
    <mc:Choice Requires="p14">
      <p:transition spd="slow" p14:dur="2000" advTm="4126"/>
    </mc:Choice>
    <mc:Fallback xmlns="">
      <p:transition spd="slow" advTm="4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E697D6FD-797D-46E8-9730-3BCB0429BC12}"/>
              </a:ext>
            </a:extLst>
          </p:cNvPr>
          <p:cNvPicPr>
            <a:picLocks noChangeAspect="1"/>
          </p:cNvPicPr>
          <p:nvPr/>
        </p:nvPicPr>
        <p:blipFill>
          <a:blip r:embed="rId3"/>
          <a:stretch>
            <a:fillRect/>
          </a:stretch>
        </p:blipFill>
        <p:spPr>
          <a:xfrm>
            <a:off x="0" y="280147"/>
            <a:ext cx="12192000" cy="1478009"/>
          </a:xfrm>
          <a:prstGeom prst="rect">
            <a:avLst/>
          </a:prstGeom>
        </p:spPr>
      </p:pic>
      <p:pic>
        <p:nvPicPr>
          <p:cNvPr id="6" name="Image 5">
            <a:extLst>
              <a:ext uri="{FF2B5EF4-FFF2-40B4-BE49-F238E27FC236}">
                <a16:creationId xmlns:a16="http://schemas.microsoft.com/office/drawing/2014/main" xmlns="" id="{8F5DFBD1-2CB9-44C6-8C12-DE19B1E153BD}"/>
              </a:ext>
            </a:extLst>
          </p:cNvPr>
          <p:cNvPicPr>
            <a:picLocks noChangeAspect="1"/>
          </p:cNvPicPr>
          <p:nvPr/>
        </p:nvPicPr>
        <p:blipFill rotWithShape="1">
          <a:blip r:embed="rId4"/>
          <a:srcRect b="1717"/>
          <a:stretch/>
        </p:blipFill>
        <p:spPr>
          <a:xfrm>
            <a:off x="894680" y="2012157"/>
            <a:ext cx="10402640" cy="4080299"/>
          </a:xfrm>
          <a:prstGeom prst="rect">
            <a:avLst/>
          </a:prstGeom>
        </p:spPr>
      </p:pic>
    </p:spTree>
    <p:extLst>
      <p:ext uri="{BB962C8B-B14F-4D97-AF65-F5344CB8AC3E}">
        <p14:creationId xmlns:p14="http://schemas.microsoft.com/office/powerpoint/2010/main" val="2111711879"/>
      </p:ext>
    </p:extLst>
  </p:cSld>
  <p:clrMapOvr>
    <a:masterClrMapping/>
  </p:clrMapOvr>
  <mc:AlternateContent xmlns:mc="http://schemas.openxmlformats.org/markup-compatibility/2006" xmlns:p14="http://schemas.microsoft.com/office/powerpoint/2010/main">
    <mc:Choice Requires="p14">
      <p:transition spd="slow" p14:dur="2000" advTm="5450"/>
    </mc:Choice>
    <mc:Fallback xmlns="">
      <p:transition spd="slow" advTm="545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D1E48567-889F-477A-A2F2-D55E26BDAC9A}"/>
              </a:ext>
            </a:extLst>
          </p:cNvPr>
          <p:cNvPicPr>
            <a:picLocks noChangeAspect="1"/>
          </p:cNvPicPr>
          <p:nvPr/>
        </p:nvPicPr>
        <p:blipFill>
          <a:blip r:embed="rId4"/>
          <a:stretch>
            <a:fillRect/>
          </a:stretch>
        </p:blipFill>
        <p:spPr>
          <a:xfrm>
            <a:off x="0" y="465557"/>
            <a:ext cx="12192000" cy="1124698"/>
          </a:xfrm>
          <a:prstGeom prst="rect">
            <a:avLst/>
          </a:prstGeom>
        </p:spPr>
      </p:pic>
      <p:pic>
        <p:nvPicPr>
          <p:cNvPr id="5" name="Espace réservé du contenu 4">
            <a:extLst>
              <a:ext uri="{FF2B5EF4-FFF2-40B4-BE49-F238E27FC236}">
                <a16:creationId xmlns:a16="http://schemas.microsoft.com/office/drawing/2014/main" xmlns="" id="{6FA9EF1C-D0E4-4E38-80B6-F6BD56B2AA58}"/>
              </a:ext>
            </a:extLst>
          </p:cNvPr>
          <p:cNvPicPr>
            <a:picLocks noGrp="1" noChangeAspect="1"/>
          </p:cNvPicPr>
          <p:nvPr>
            <p:ph idx="1"/>
          </p:nvPr>
        </p:nvPicPr>
        <p:blipFill>
          <a:blip r:embed="rId5"/>
          <a:stretch>
            <a:fillRect/>
          </a:stretch>
        </p:blipFill>
        <p:spPr>
          <a:xfrm>
            <a:off x="0" y="1690688"/>
            <a:ext cx="12191999" cy="3300272"/>
          </a:xfrm>
          <a:prstGeom prst="rect">
            <a:avLst/>
          </a:prstGeom>
        </p:spPr>
      </p:pic>
      <p:sp>
        <p:nvSpPr>
          <p:cNvPr id="6" name="ZoneTexte 5">
            <a:extLst>
              <a:ext uri="{FF2B5EF4-FFF2-40B4-BE49-F238E27FC236}">
                <a16:creationId xmlns:a16="http://schemas.microsoft.com/office/drawing/2014/main" xmlns="" id="{6C3A60CD-CE7A-4888-AC63-3D917C4049BC}"/>
              </a:ext>
            </a:extLst>
          </p:cNvPr>
          <p:cNvSpPr txBox="1"/>
          <p:nvPr/>
        </p:nvSpPr>
        <p:spPr>
          <a:xfrm>
            <a:off x="4680856" y="6151812"/>
            <a:ext cx="2830286"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L’environnement social</a:t>
            </a:r>
          </a:p>
        </p:txBody>
      </p:sp>
      <p:sp>
        <p:nvSpPr>
          <p:cNvPr id="7" name="ZoneTexte 6">
            <a:extLst>
              <a:ext uri="{FF2B5EF4-FFF2-40B4-BE49-F238E27FC236}">
                <a16:creationId xmlns:a16="http://schemas.microsoft.com/office/drawing/2014/main" xmlns="" id="{BC51D427-60BA-40BD-89FD-7EB7C4660962}"/>
              </a:ext>
            </a:extLst>
          </p:cNvPr>
          <p:cNvSpPr txBox="1"/>
          <p:nvPr/>
        </p:nvSpPr>
        <p:spPr>
          <a:xfrm>
            <a:off x="10888" y="5424325"/>
            <a:ext cx="4691737"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Communication (réceptive/ expressive)</a:t>
            </a:r>
          </a:p>
        </p:txBody>
      </p:sp>
      <p:sp>
        <p:nvSpPr>
          <p:cNvPr id="8" name="ZoneTexte 7">
            <a:extLst>
              <a:ext uri="{FF2B5EF4-FFF2-40B4-BE49-F238E27FC236}">
                <a16:creationId xmlns:a16="http://schemas.microsoft.com/office/drawing/2014/main" xmlns="" id="{E5C4B4D2-7578-4DD2-B0D1-DB0D9B563702}"/>
              </a:ext>
            </a:extLst>
          </p:cNvPr>
          <p:cNvSpPr txBox="1"/>
          <p:nvPr/>
        </p:nvSpPr>
        <p:spPr>
          <a:xfrm>
            <a:off x="4702626" y="5818791"/>
            <a:ext cx="3984173"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Les routines et </a:t>
            </a:r>
            <a:r>
              <a:rPr lang="fr-FR" sz="2000" dirty="0" err="1"/>
              <a:t>perturb</a:t>
            </a:r>
            <a:r>
              <a:rPr lang="fr-FR" sz="2000" dirty="0"/>
              <a:t> Vie </a:t>
            </a:r>
            <a:r>
              <a:rPr lang="fr-FR" sz="2000" dirty="0" err="1"/>
              <a:t>Quot</a:t>
            </a:r>
            <a:endParaRPr lang="fr-FR" sz="2000" dirty="0"/>
          </a:p>
        </p:txBody>
      </p:sp>
      <p:sp>
        <p:nvSpPr>
          <p:cNvPr id="9" name="ZoneTexte 8">
            <a:extLst>
              <a:ext uri="{FF2B5EF4-FFF2-40B4-BE49-F238E27FC236}">
                <a16:creationId xmlns:a16="http://schemas.microsoft.com/office/drawing/2014/main" xmlns="" id="{2DBB609E-6C5D-4E82-880A-C3FB225C5BDE}"/>
              </a:ext>
            </a:extLst>
          </p:cNvPr>
          <p:cNvSpPr txBox="1"/>
          <p:nvPr/>
        </p:nvSpPr>
        <p:spPr>
          <a:xfrm>
            <a:off x="4702626" y="5418681"/>
            <a:ext cx="4245431"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Le traitement des infos sensorielles</a:t>
            </a:r>
          </a:p>
        </p:txBody>
      </p:sp>
      <p:sp>
        <p:nvSpPr>
          <p:cNvPr id="10" name="ZoneTexte 9">
            <a:extLst>
              <a:ext uri="{FF2B5EF4-FFF2-40B4-BE49-F238E27FC236}">
                <a16:creationId xmlns:a16="http://schemas.microsoft.com/office/drawing/2014/main" xmlns="" id="{15CD4E79-5062-416C-8B28-DA44B498D27B}"/>
              </a:ext>
            </a:extLst>
          </p:cNvPr>
          <p:cNvSpPr txBox="1"/>
          <p:nvPr/>
        </p:nvSpPr>
        <p:spPr>
          <a:xfrm>
            <a:off x="8948055" y="5848663"/>
            <a:ext cx="2830286"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Etat de santé</a:t>
            </a:r>
          </a:p>
        </p:txBody>
      </p:sp>
      <p:sp>
        <p:nvSpPr>
          <p:cNvPr id="11" name="ZoneTexte 10">
            <a:extLst>
              <a:ext uri="{FF2B5EF4-FFF2-40B4-BE49-F238E27FC236}">
                <a16:creationId xmlns:a16="http://schemas.microsoft.com/office/drawing/2014/main" xmlns="" id="{02D47052-9D25-4AD6-8F19-B1FF1820677A}"/>
              </a:ext>
            </a:extLst>
          </p:cNvPr>
          <p:cNvSpPr txBox="1"/>
          <p:nvPr/>
        </p:nvSpPr>
        <p:spPr>
          <a:xfrm>
            <a:off x="8948057" y="5435892"/>
            <a:ext cx="3233052"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Evènement symbolique</a:t>
            </a:r>
          </a:p>
        </p:txBody>
      </p:sp>
      <p:sp>
        <p:nvSpPr>
          <p:cNvPr id="12" name="ZoneTexte 11">
            <a:extLst>
              <a:ext uri="{FF2B5EF4-FFF2-40B4-BE49-F238E27FC236}">
                <a16:creationId xmlns:a16="http://schemas.microsoft.com/office/drawing/2014/main" xmlns="" id="{94FF0D6C-6DB5-47D0-B8C3-1880325BC4EA}"/>
              </a:ext>
            </a:extLst>
          </p:cNvPr>
          <p:cNvSpPr txBox="1"/>
          <p:nvPr/>
        </p:nvSpPr>
        <p:spPr>
          <a:xfrm>
            <a:off x="8948056" y="4960732"/>
            <a:ext cx="3233053"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Vie affective et sexuelle</a:t>
            </a:r>
          </a:p>
        </p:txBody>
      </p:sp>
      <p:sp>
        <p:nvSpPr>
          <p:cNvPr id="13" name="ZoneTexte 12">
            <a:extLst>
              <a:ext uri="{FF2B5EF4-FFF2-40B4-BE49-F238E27FC236}">
                <a16:creationId xmlns:a16="http://schemas.microsoft.com/office/drawing/2014/main" xmlns="" id="{64DC739B-7E67-4FA6-B507-197BEC461B11}"/>
              </a:ext>
            </a:extLst>
          </p:cNvPr>
          <p:cNvSpPr txBox="1"/>
          <p:nvPr/>
        </p:nvSpPr>
        <p:spPr>
          <a:xfrm>
            <a:off x="10890" y="4960732"/>
            <a:ext cx="3806950"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Participation  de la personne</a:t>
            </a:r>
          </a:p>
        </p:txBody>
      </p:sp>
      <p:sp>
        <p:nvSpPr>
          <p:cNvPr id="14" name="ZoneTexte 13">
            <a:extLst>
              <a:ext uri="{FF2B5EF4-FFF2-40B4-BE49-F238E27FC236}">
                <a16:creationId xmlns:a16="http://schemas.microsoft.com/office/drawing/2014/main" xmlns="" id="{B528D176-7D15-4B00-8694-C6B35FD3993D}"/>
              </a:ext>
            </a:extLst>
          </p:cNvPr>
          <p:cNvSpPr txBox="1"/>
          <p:nvPr/>
        </p:nvSpPr>
        <p:spPr>
          <a:xfrm>
            <a:off x="-10883" y="5848663"/>
            <a:ext cx="4430481"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Les outils de communication</a:t>
            </a:r>
          </a:p>
        </p:txBody>
      </p:sp>
      <p:sp>
        <p:nvSpPr>
          <p:cNvPr id="15" name="ZoneTexte 14">
            <a:extLst>
              <a:ext uri="{FF2B5EF4-FFF2-40B4-BE49-F238E27FC236}">
                <a16:creationId xmlns:a16="http://schemas.microsoft.com/office/drawing/2014/main" xmlns="" id="{44FB5BED-F562-480F-87D0-547A045DF60F}"/>
              </a:ext>
            </a:extLst>
          </p:cNvPr>
          <p:cNvSpPr txBox="1"/>
          <p:nvPr/>
        </p:nvSpPr>
        <p:spPr>
          <a:xfrm>
            <a:off x="-10884" y="6218545"/>
            <a:ext cx="4430481"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Les modes d’interactions</a:t>
            </a:r>
          </a:p>
        </p:txBody>
      </p:sp>
      <p:sp>
        <p:nvSpPr>
          <p:cNvPr id="16" name="ZoneTexte 15">
            <a:extLst>
              <a:ext uri="{FF2B5EF4-FFF2-40B4-BE49-F238E27FC236}">
                <a16:creationId xmlns:a16="http://schemas.microsoft.com/office/drawing/2014/main" xmlns="" id="{978CE1B5-56A9-4E3B-947A-9B902A963B68}"/>
              </a:ext>
            </a:extLst>
          </p:cNvPr>
          <p:cNvSpPr txBox="1"/>
          <p:nvPr/>
        </p:nvSpPr>
        <p:spPr>
          <a:xfrm>
            <a:off x="4680856" y="4975846"/>
            <a:ext cx="3382594"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La gestion des émotions</a:t>
            </a:r>
            <a:endParaRPr lang="fr-FR" sz="1200" dirty="0"/>
          </a:p>
        </p:txBody>
      </p:sp>
      <p:sp>
        <p:nvSpPr>
          <p:cNvPr id="17" name="ZoneTexte 16">
            <a:extLst>
              <a:ext uri="{FF2B5EF4-FFF2-40B4-BE49-F238E27FC236}">
                <a16:creationId xmlns:a16="http://schemas.microsoft.com/office/drawing/2014/main" xmlns="" id="{C321C1F7-8F12-4E65-BC68-40C2FB87B0FC}"/>
              </a:ext>
            </a:extLst>
          </p:cNvPr>
          <p:cNvSpPr txBox="1"/>
          <p:nvPr/>
        </p:nvSpPr>
        <p:spPr>
          <a:xfrm>
            <a:off x="8948055" y="6261434"/>
            <a:ext cx="2830286"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a:t>...</a:t>
            </a:r>
          </a:p>
        </p:txBody>
      </p:sp>
    </p:spTree>
    <p:custDataLst>
      <p:tags r:id="rId1"/>
    </p:custDataLst>
    <p:extLst>
      <p:ext uri="{BB962C8B-B14F-4D97-AF65-F5344CB8AC3E}">
        <p14:creationId xmlns:p14="http://schemas.microsoft.com/office/powerpoint/2010/main" val="2708475942"/>
      </p:ext>
    </p:extLst>
  </p:cSld>
  <p:clrMapOvr>
    <a:masterClrMapping/>
  </p:clrMapOvr>
  <mc:AlternateContent xmlns:mc="http://schemas.openxmlformats.org/markup-compatibility/2006" xmlns:p14="http://schemas.microsoft.com/office/powerpoint/2010/main">
    <mc:Choice Requires="p14">
      <p:transition spd="slow" p14:dur="2000" advTm="2517"/>
    </mc:Choice>
    <mc:Fallback xmlns="">
      <p:transition spd="slow" advTm="25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2B3D2FAF-AF59-4432-BF15-00B97BB88F1C}"/>
              </a:ext>
            </a:extLst>
          </p:cNvPr>
          <p:cNvPicPr>
            <a:picLocks noGrp="1" noChangeAspect="1"/>
          </p:cNvPicPr>
          <p:nvPr>
            <p:ph idx="1"/>
          </p:nvPr>
        </p:nvPicPr>
        <p:blipFill>
          <a:blip r:embed="rId3"/>
          <a:stretch>
            <a:fillRect/>
          </a:stretch>
        </p:blipFill>
        <p:spPr>
          <a:xfrm>
            <a:off x="0" y="911552"/>
            <a:ext cx="12192000" cy="2103574"/>
          </a:xfrm>
          <a:prstGeom prst="rect">
            <a:avLst/>
          </a:prstGeom>
        </p:spPr>
      </p:pic>
      <p:sp>
        <p:nvSpPr>
          <p:cNvPr id="5" name="ZoneTexte 4">
            <a:extLst>
              <a:ext uri="{FF2B5EF4-FFF2-40B4-BE49-F238E27FC236}">
                <a16:creationId xmlns:a16="http://schemas.microsoft.com/office/drawing/2014/main" xmlns="" id="{5B70E311-73EE-48AF-BC1B-E090C2339123}"/>
              </a:ext>
            </a:extLst>
          </p:cNvPr>
          <p:cNvSpPr txBox="1"/>
          <p:nvPr/>
        </p:nvSpPr>
        <p:spPr>
          <a:xfrm>
            <a:off x="1110343" y="3585561"/>
            <a:ext cx="9514114" cy="584775"/>
          </a:xfrm>
          <a:prstGeom prst="rect">
            <a:avLst/>
          </a:prstGeom>
          <a:noFill/>
        </p:spPr>
        <p:txBody>
          <a:bodyPr wrap="square" rtlCol="0">
            <a:spAutoFit/>
          </a:bodyPr>
          <a:lstStyle/>
          <a:p>
            <a:pPr marL="285750" indent="-285750">
              <a:buFont typeface="Arial" panose="020B0604020202020204" pitchFamily="34" charset="0"/>
              <a:buChar char="•"/>
            </a:pPr>
            <a:r>
              <a:rPr lang="fr-FR" sz="3200" dirty="0"/>
              <a:t>Adolescence</a:t>
            </a:r>
          </a:p>
        </p:txBody>
      </p:sp>
      <p:sp>
        <p:nvSpPr>
          <p:cNvPr id="6" name="ZoneTexte 5">
            <a:extLst>
              <a:ext uri="{FF2B5EF4-FFF2-40B4-BE49-F238E27FC236}">
                <a16:creationId xmlns:a16="http://schemas.microsoft.com/office/drawing/2014/main" xmlns="" id="{A8579D46-69B8-4703-A32C-D518548F81D8}"/>
              </a:ext>
            </a:extLst>
          </p:cNvPr>
          <p:cNvSpPr txBox="1"/>
          <p:nvPr/>
        </p:nvSpPr>
        <p:spPr>
          <a:xfrm>
            <a:off x="1110343" y="4894661"/>
            <a:ext cx="2830286" cy="584775"/>
          </a:xfrm>
          <a:prstGeom prst="rect">
            <a:avLst/>
          </a:prstGeom>
          <a:noFill/>
        </p:spPr>
        <p:txBody>
          <a:bodyPr wrap="square" rtlCol="0">
            <a:spAutoFit/>
          </a:bodyPr>
          <a:lstStyle/>
          <a:p>
            <a:pPr marL="285750" indent="-285750">
              <a:buFont typeface="Arial" panose="020B0604020202020204" pitchFamily="34" charset="0"/>
              <a:buChar char="•"/>
            </a:pPr>
            <a:r>
              <a:rPr lang="fr-FR" sz="3200" dirty="0"/>
              <a:t>Vieillissement</a:t>
            </a:r>
            <a:endParaRPr lang="fr-FR" dirty="0"/>
          </a:p>
        </p:txBody>
      </p:sp>
    </p:spTree>
    <p:extLst>
      <p:ext uri="{BB962C8B-B14F-4D97-AF65-F5344CB8AC3E}">
        <p14:creationId xmlns:p14="http://schemas.microsoft.com/office/powerpoint/2010/main" val="1735904070"/>
      </p:ext>
    </p:extLst>
  </p:cSld>
  <p:clrMapOvr>
    <a:masterClrMapping/>
  </p:clrMapOvr>
  <mc:AlternateContent xmlns:mc="http://schemas.openxmlformats.org/markup-compatibility/2006" xmlns:p14="http://schemas.microsoft.com/office/powerpoint/2010/main">
    <mc:Choice Requires="p14">
      <p:transition spd="slow" p14:dur="2000" advTm="137"/>
    </mc:Choice>
    <mc:Fallback xmlns="">
      <p:transition spd="slow" advTm="13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0.8|1.2|0.3|0.3"/>
</p:tagLst>
</file>

<file path=ppt/tags/tag2.xml><?xml version="1.0" encoding="utf-8"?>
<p:tagLst xmlns:a="http://schemas.openxmlformats.org/drawingml/2006/main" xmlns:r="http://schemas.openxmlformats.org/officeDocument/2006/relationships" xmlns:p="http://schemas.openxmlformats.org/presentationml/2006/main">
  <p:tag name="TIMING" val="|0.5|0.4|0.3|0.2|0.1|0.1|0.1|0.1|0.1"/>
</p:tagLst>
</file>

<file path=ppt/tags/tag3.xml><?xml version="1.0" encoding="utf-8"?>
<p:tagLst xmlns:a="http://schemas.openxmlformats.org/drawingml/2006/main" xmlns:r="http://schemas.openxmlformats.org/officeDocument/2006/relationships" xmlns:p="http://schemas.openxmlformats.org/presentationml/2006/main">
  <p:tag name="TIMING" val="|0.1|0.1|0.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177</Words>
  <Application>Microsoft Office PowerPoint</Application>
  <PresentationFormat>Grand écran</PresentationFormat>
  <Paragraphs>69</Paragraphs>
  <Slides>24</Slides>
  <Notes>23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Pratique de coopération et de coordination du parcours de la personne en situation de Handicap</vt:lpstr>
      <vt:lpstr>Qu’est ce que l’HAS et ses recommandations ?</vt:lpstr>
      <vt:lpstr>https://www.has-sante.fr/</vt:lpstr>
      <vt:lpstr>Présentation PowerPoint</vt:lpstr>
      <vt:lpstr>Présentation PowerPoint</vt:lpstr>
      <vt:lpstr>La coopération, … , la complexité, … , force l’humilité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Feraud Ha Pham</dc:creator>
  <cp:lastModifiedBy>Samuel F. HÀ-PHẪM</cp:lastModifiedBy>
  <cp:revision>83</cp:revision>
  <dcterms:created xsi:type="dcterms:W3CDTF">2019-01-15T13:17:09Z</dcterms:created>
  <dcterms:modified xsi:type="dcterms:W3CDTF">2019-02-05T21:54:29Z</dcterms:modified>
</cp:coreProperties>
</file>