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slideLayouts/slideLayout14.xml" ContentType="application/vnd.openxmlformats-officedocument.presentationml.slideLayout+xml"/>
  <Override PartName="/ppt/theme/theme11.xml" ContentType="application/vnd.openxmlformats-officedocument.theme+xml"/>
  <Override PartName="/ppt/slideLayouts/slideLayout15.xml" ContentType="application/vnd.openxmlformats-officedocument.presentationml.slideLayout+xml"/>
  <Override PartName="/ppt/theme/theme12.xml" ContentType="application/vnd.openxmlformats-officedocument.theme+xml"/>
  <Override PartName="/ppt/slideLayouts/slideLayout16.xml" ContentType="application/vnd.openxmlformats-officedocument.presentationml.slideLayout+xml"/>
  <Override PartName="/ppt/theme/theme1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5.xml" ContentType="application/vnd.openxmlformats-officedocument.theme+xml"/>
  <Override PartName="/ppt/slideLayouts/slideLayout21.xml" ContentType="application/vnd.openxmlformats-officedocument.presentationml.slideLayout+xml"/>
  <Override PartName="/ppt/theme/theme16.xml" ContentType="application/vnd.openxmlformats-officedocument.theme+xml"/>
  <Override PartName="/ppt/slideLayouts/slideLayout22.xml" ContentType="application/vnd.openxmlformats-officedocument.presentationml.slideLayout+xml"/>
  <Override PartName="/ppt/theme/theme17.xml" ContentType="application/vnd.openxmlformats-officedocument.theme+xml"/>
  <Override PartName="/ppt/slideLayouts/slideLayout23.xml" ContentType="application/vnd.openxmlformats-officedocument.presentationml.slideLayout+xml"/>
  <Override PartName="/ppt/theme/theme18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9.xml" ContentType="application/vnd.openxmlformats-officedocument.theme+xml"/>
  <Override PartName="/ppt/slideLayouts/slideLayout26.xml" ContentType="application/vnd.openxmlformats-officedocument.presentationml.slideLayout+xml"/>
  <Override PartName="/ppt/theme/theme20.xml" ContentType="application/vnd.openxmlformats-officedocument.theme+xml"/>
  <Override PartName="/ppt/slideLayouts/slideLayout27.xml" ContentType="application/vnd.openxmlformats-officedocument.presentationml.slideLayout+xml"/>
  <Override PartName="/ppt/theme/theme21.xml" ContentType="application/vnd.openxmlformats-officedocument.theme+xml"/>
  <Override PartName="/ppt/slideLayouts/slideLayout28.xml" ContentType="application/vnd.openxmlformats-officedocument.presentationml.slideLayout+xml"/>
  <Override PartName="/ppt/theme/theme2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3" r:id="rId2"/>
    <p:sldMasterId id="2147483668" r:id="rId3"/>
    <p:sldMasterId id="2147483670" r:id="rId4"/>
    <p:sldMasterId id="2147483730" r:id="rId5"/>
    <p:sldMasterId id="2147483719" r:id="rId6"/>
    <p:sldMasterId id="2147483725" r:id="rId7"/>
    <p:sldMasterId id="2147483736" r:id="rId8"/>
    <p:sldMasterId id="2147483721" r:id="rId9"/>
    <p:sldMasterId id="2147483712" r:id="rId10"/>
    <p:sldMasterId id="2147483732" r:id="rId11"/>
    <p:sldMasterId id="2147483727" r:id="rId12"/>
    <p:sldMasterId id="2147483674" r:id="rId13"/>
    <p:sldMasterId id="2147483676" r:id="rId14"/>
    <p:sldMasterId id="2147483743" r:id="rId15"/>
    <p:sldMasterId id="2147483747" r:id="rId16"/>
    <p:sldMasterId id="2147483749" r:id="rId17"/>
    <p:sldMasterId id="2147483751" r:id="rId18"/>
    <p:sldMasterId id="2147483753" r:id="rId19"/>
    <p:sldMasterId id="2147483756" r:id="rId20"/>
    <p:sldMasterId id="2147483758" r:id="rId21"/>
    <p:sldMasterId id="2147483760" r:id="rId22"/>
    <p:sldMasterId id="2147483762" r:id="rId23"/>
  </p:sldMasterIdLst>
  <p:notesMasterIdLst>
    <p:notesMasterId r:id="rId42"/>
  </p:notesMasterIdLst>
  <p:handoutMasterIdLst>
    <p:handoutMasterId r:id="rId43"/>
  </p:handoutMasterIdLst>
  <p:sldIdLst>
    <p:sldId id="256" r:id="rId24"/>
    <p:sldId id="341" r:id="rId25"/>
    <p:sldId id="350" r:id="rId26"/>
    <p:sldId id="339" r:id="rId27"/>
    <p:sldId id="336" r:id="rId28"/>
    <p:sldId id="337" r:id="rId29"/>
    <p:sldId id="338" r:id="rId30"/>
    <p:sldId id="340" r:id="rId31"/>
    <p:sldId id="342" r:id="rId32"/>
    <p:sldId id="325" r:id="rId33"/>
    <p:sldId id="290" r:id="rId34"/>
    <p:sldId id="293" r:id="rId35"/>
    <p:sldId id="343" r:id="rId36"/>
    <p:sldId id="344" r:id="rId37"/>
    <p:sldId id="345" r:id="rId38"/>
    <p:sldId id="346" r:id="rId39"/>
    <p:sldId id="347" r:id="rId40"/>
    <p:sldId id="349" r:id="rId4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ini" initials="*" lastIdx="1" clrIdx="0"/>
  <p:cmAuthor id="1" name="nsansberro" initials="N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58B5"/>
    <a:srgbClr val="6570BF"/>
    <a:srgbClr val="C3D8DB"/>
    <a:srgbClr val="A3AA0E"/>
    <a:srgbClr val="E54334"/>
    <a:srgbClr val="3C4693"/>
    <a:srgbClr val="F8F9DB"/>
    <a:srgbClr val="C8D223"/>
    <a:srgbClr val="6DA0A7"/>
    <a:srgbClr val="6A9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94660"/>
  </p:normalViewPr>
  <p:slideViewPr>
    <p:cSldViewPr showGuides="1">
      <p:cViewPr>
        <p:scale>
          <a:sx n="80" d="100"/>
          <a:sy n="80" d="100"/>
        </p:scale>
        <p:origin x="-194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354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41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slide" Target="slides/slide17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16742-DD6C-4600-90FB-4E0E2E20F60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2A4509-E0A2-4A2E-9ACB-D3AEE17AEE94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Piloter</a:t>
          </a:r>
          <a:r>
            <a:rPr lang="fr-FR" sz="2000" dirty="0" smtClean="0"/>
            <a:t> </a:t>
          </a:r>
          <a:endParaRPr lang="fr-FR" sz="2000" dirty="0"/>
        </a:p>
      </dgm:t>
    </dgm:pt>
    <dgm:pt modelId="{CE483916-8344-4E7B-A645-7AE11D418DF9}" type="parTrans" cxnId="{67EEF718-78DF-4AC3-9BC1-F92076984FDA}">
      <dgm:prSet/>
      <dgm:spPr/>
      <dgm:t>
        <a:bodyPr/>
        <a:lstStyle/>
        <a:p>
          <a:endParaRPr lang="fr-FR" sz="2000"/>
        </a:p>
      </dgm:t>
    </dgm:pt>
    <dgm:pt modelId="{7CC5B4D2-17BF-44E6-AA5B-43603A9585A9}" type="sibTrans" cxnId="{67EEF718-78DF-4AC3-9BC1-F92076984FDA}">
      <dgm:prSet/>
      <dgm:spPr/>
      <dgm:t>
        <a:bodyPr/>
        <a:lstStyle/>
        <a:p>
          <a:endParaRPr lang="fr-FR" sz="2000"/>
        </a:p>
      </dgm:t>
    </dgm:pt>
    <dgm:pt modelId="{CF43DC81-B2BA-4D28-BE03-FA544BE5AEE5}">
      <dgm:prSet phldrT="[Texte]" custT="1"/>
      <dgm:spPr/>
      <dgm:t>
        <a:bodyPr/>
        <a:lstStyle/>
        <a:p>
          <a:r>
            <a:rPr lang="fr-FR" sz="2400" dirty="0" smtClean="0"/>
            <a:t>Conduire un état des lieux et élaborer une </a:t>
          </a:r>
          <a:r>
            <a:rPr lang="fr-FR" sz="2400" b="1" dirty="0" smtClean="0"/>
            <a:t>feuille de route </a:t>
          </a:r>
          <a:r>
            <a:rPr lang="fr-FR" sz="2400" dirty="0" smtClean="0"/>
            <a:t>pour chaque département </a:t>
          </a:r>
          <a:endParaRPr lang="fr-FR" sz="2400" dirty="0"/>
        </a:p>
      </dgm:t>
    </dgm:pt>
    <dgm:pt modelId="{A14717C3-7796-452C-8945-E8DDF79FDCA5}" type="parTrans" cxnId="{D748481E-8500-46FB-94EB-68D9BD111D31}">
      <dgm:prSet/>
      <dgm:spPr/>
      <dgm:t>
        <a:bodyPr/>
        <a:lstStyle/>
        <a:p>
          <a:endParaRPr lang="fr-FR" sz="2000"/>
        </a:p>
      </dgm:t>
    </dgm:pt>
    <dgm:pt modelId="{7DEF674A-855C-49F3-BCA7-59423D916F85}" type="sibTrans" cxnId="{D748481E-8500-46FB-94EB-68D9BD111D31}">
      <dgm:prSet/>
      <dgm:spPr/>
      <dgm:t>
        <a:bodyPr/>
        <a:lstStyle/>
        <a:p>
          <a:endParaRPr lang="fr-FR" sz="2000"/>
        </a:p>
      </dgm:t>
    </dgm:pt>
    <dgm:pt modelId="{ED919EDC-18D9-4D85-91F2-1179BCA161DA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Outiller</a:t>
          </a:r>
          <a:endParaRPr lang="fr-FR" sz="20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F225650-81C0-4439-840D-6A10BBFBD032}" type="parTrans" cxnId="{7F649CB6-7453-4EE5-BD52-31694B3EE8E5}">
      <dgm:prSet/>
      <dgm:spPr/>
      <dgm:t>
        <a:bodyPr/>
        <a:lstStyle/>
        <a:p>
          <a:endParaRPr lang="fr-FR" sz="2000"/>
        </a:p>
      </dgm:t>
    </dgm:pt>
    <dgm:pt modelId="{4DBFFBF5-D51D-4934-97CA-6610DD64FD2D}" type="sibTrans" cxnId="{7F649CB6-7453-4EE5-BD52-31694B3EE8E5}">
      <dgm:prSet/>
      <dgm:spPr/>
      <dgm:t>
        <a:bodyPr/>
        <a:lstStyle/>
        <a:p>
          <a:endParaRPr lang="fr-FR" sz="2000"/>
        </a:p>
      </dgm:t>
    </dgm:pt>
    <dgm:pt modelId="{79BA58DB-6E2E-4755-B3E4-202AD4C1E024}">
      <dgm:prSet phldrT="[Texte]" custT="1"/>
      <dgm:spPr/>
      <dgm:t>
        <a:bodyPr/>
        <a:lstStyle/>
        <a:p>
          <a:r>
            <a:rPr lang="fr-FR" sz="2400" dirty="0" smtClean="0"/>
            <a:t>Concevoir, produire et diffuser des </a:t>
          </a:r>
          <a:r>
            <a:rPr lang="fr-FR" sz="2400" b="1" dirty="0" smtClean="0"/>
            <a:t>outils</a:t>
          </a:r>
          <a:r>
            <a:rPr lang="fr-FR" sz="2400" dirty="0" smtClean="0"/>
            <a:t> facilitant l'appropriation du dispositif et sa mise en œuvre </a:t>
          </a:r>
          <a:endParaRPr lang="fr-FR" sz="2400" dirty="0"/>
        </a:p>
      </dgm:t>
    </dgm:pt>
    <dgm:pt modelId="{46DC85A4-05FC-42A6-A2B0-167CD4769786}" type="parTrans" cxnId="{E8B580E7-91D7-481C-A982-012789DC266E}">
      <dgm:prSet/>
      <dgm:spPr/>
      <dgm:t>
        <a:bodyPr/>
        <a:lstStyle/>
        <a:p>
          <a:endParaRPr lang="fr-FR" sz="2000"/>
        </a:p>
      </dgm:t>
    </dgm:pt>
    <dgm:pt modelId="{C441CE62-A81E-4F06-8C0F-690474D149C1}" type="sibTrans" cxnId="{E8B580E7-91D7-481C-A982-012789DC266E}">
      <dgm:prSet/>
      <dgm:spPr/>
      <dgm:t>
        <a:bodyPr/>
        <a:lstStyle/>
        <a:p>
          <a:endParaRPr lang="fr-FR" sz="2000"/>
        </a:p>
      </dgm:t>
    </dgm:pt>
    <dgm:pt modelId="{DD1DF4D8-5F89-4A6E-8504-FA0486B7EC8A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Accompagner</a:t>
          </a:r>
          <a:endParaRPr lang="fr-FR" sz="20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54591483-9F9F-4632-8D45-5361200E45EB}" type="parTrans" cxnId="{5A442F5F-E7E7-4160-B84A-94315E6AFF17}">
      <dgm:prSet/>
      <dgm:spPr/>
      <dgm:t>
        <a:bodyPr/>
        <a:lstStyle/>
        <a:p>
          <a:endParaRPr lang="fr-FR" sz="2000"/>
        </a:p>
      </dgm:t>
    </dgm:pt>
    <dgm:pt modelId="{74A38C90-E868-47C3-993B-51AE76623241}" type="sibTrans" cxnId="{5A442F5F-E7E7-4160-B84A-94315E6AFF17}">
      <dgm:prSet/>
      <dgm:spPr/>
      <dgm:t>
        <a:bodyPr/>
        <a:lstStyle/>
        <a:p>
          <a:endParaRPr lang="fr-FR" sz="2000"/>
        </a:p>
      </dgm:t>
    </dgm:pt>
    <dgm:pt modelId="{CC1673DD-808A-464C-B1C6-E2870424C5E0}">
      <dgm:prSet phldrT="[Texte]" custT="1"/>
      <dgm:spPr/>
      <dgm:t>
        <a:bodyPr/>
        <a:lstStyle/>
        <a:p>
          <a:r>
            <a:rPr lang="fr-FR" sz="2400" dirty="0" smtClean="0"/>
            <a:t> Accompagner le </a:t>
          </a:r>
          <a:r>
            <a:rPr lang="fr-FR" sz="2400" b="1" dirty="0" smtClean="0"/>
            <a:t>changement</a:t>
          </a:r>
          <a:r>
            <a:rPr lang="fr-FR" sz="2400" dirty="0" smtClean="0"/>
            <a:t> des pratiques professionnelles  </a:t>
          </a:r>
          <a:endParaRPr lang="fr-FR" sz="2400" dirty="0"/>
        </a:p>
      </dgm:t>
    </dgm:pt>
    <dgm:pt modelId="{A6ADD536-575E-44AD-B529-257FAA9C9A51}" type="parTrans" cxnId="{F3F0619F-561E-4533-A771-F417712B2C13}">
      <dgm:prSet/>
      <dgm:spPr/>
      <dgm:t>
        <a:bodyPr/>
        <a:lstStyle/>
        <a:p>
          <a:endParaRPr lang="fr-FR" sz="2000"/>
        </a:p>
      </dgm:t>
    </dgm:pt>
    <dgm:pt modelId="{7746FD9E-0F86-4EB0-B6A2-9BE94AC41290}" type="sibTrans" cxnId="{F3F0619F-561E-4533-A771-F417712B2C13}">
      <dgm:prSet/>
      <dgm:spPr/>
      <dgm:t>
        <a:bodyPr/>
        <a:lstStyle/>
        <a:p>
          <a:endParaRPr lang="fr-FR" sz="2000"/>
        </a:p>
      </dgm:t>
    </dgm:pt>
    <dgm:pt modelId="{E71B7F88-C2A4-449A-8CF7-809DA095B970}">
      <dgm:prSet phldrT="[Texte]" custT="1"/>
      <dgm:spPr/>
      <dgm:t>
        <a:bodyPr/>
        <a:lstStyle/>
        <a:p>
          <a:endParaRPr lang="fr-FR" sz="2400" dirty="0" smtClean="0"/>
        </a:p>
      </dgm:t>
    </dgm:pt>
    <dgm:pt modelId="{E0E88020-5789-4F32-B1F4-A27AE2247430}" type="parTrans" cxnId="{BB57484A-01F1-4B0E-8E25-B753D469DEBB}">
      <dgm:prSet/>
      <dgm:spPr/>
      <dgm:t>
        <a:bodyPr/>
        <a:lstStyle/>
        <a:p>
          <a:endParaRPr lang="fr-FR"/>
        </a:p>
      </dgm:t>
    </dgm:pt>
    <dgm:pt modelId="{E944E7FC-663F-4C13-B8C8-366C6022033F}" type="sibTrans" cxnId="{BB57484A-01F1-4B0E-8E25-B753D469DEBB}">
      <dgm:prSet/>
      <dgm:spPr/>
      <dgm:t>
        <a:bodyPr/>
        <a:lstStyle/>
        <a:p>
          <a:endParaRPr lang="fr-FR"/>
        </a:p>
      </dgm:t>
    </dgm:pt>
    <dgm:pt modelId="{C321507F-BDEB-4E14-A902-624CDC6C6101}">
      <dgm:prSet phldrT="[Texte]" custT="1"/>
      <dgm:spPr/>
      <dgm:t>
        <a:bodyPr/>
        <a:lstStyle/>
        <a:p>
          <a:r>
            <a:rPr lang="fr-FR" sz="2400" smtClean="0"/>
            <a:t> </a:t>
          </a:r>
          <a:endParaRPr lang="fr-FR" sz="2400"/>
        </a:p>
      </dgm:t>
    </dgm:pt>
    <dgm:pt modelId="{F97D7FEB-2DA9-49B3-A133-34D4850B00EC}" type="parTrans" cxnId="{1C9D34F4-7DA0-4AC9-BEF5-BF95D291BEEF}">
      <dgm:prSet/>
      <dgm:spPr/>
      <dgm:t>
        <a:bodyPr/>
        <a:lstStyle/>
        <a:p>
          <a:endParaRPr lang="fr-FR"/>
        </a:p>
      </dgm:t>
    </dgm:pt>
    <dgm:pt modelId="{339D2072-B486-4B91-A74E-867998926BCA}" type="sibTrans" cxnId="{1C9D34F4-7DA0-4AC9-BEF5-BF95D291BEEF}">
      <dgm:prSet/>
      <dgm:spPr/>
      <dgm:t>
        <a:bodyPr/>
        <a:lstStyle/>
        <a:p>
          <a:endParaRPr lang="fr-FR"/>
        </a:p>
      </dgm:t>
    </dgm:pt>
    <dgm:pt modelId="{F65CC4AF-935B-4903-AF17-78E33AC204CF}">
      <dgm:prSet custT="1"/>
      <dgm:spPr/>
      <dgm:t>
        <a:bodyPr/>
        <a:lstStyle/>
        <a:p>
          <a:endParaRPr lang="fr-FR" sz="2800" dirty="0" smtClean="0"/>
        </a:p>
      </dgm:t>
    </dgm:pt>
    <dgm:pt modelId="{4BC4BF38-DC4A-43E2-BC0E-2407D0C13A02}" type="parTrans" cxnId="{B0EEB595-5B39-4FB2-A3F3-223EE670681F}">
      <dgm:prSet/>
      <dgm:spPr/>
      <dgm:t>
        <a:bodyPr/>
        <a:lstStyle/>
        <a:p>
          <a:endParaRPr lang="fr-FR"/>
        </a:p>
      </dgm:t>
    </dgm:pt>
    <dgm:pt modelId="{C6B4C26E-0AA0-46EC-8472-83DA2BDFD383}" type="sibTrans" cxnId="{B0EEB595-5B39-4FB2-A3F3-223EE670681F}">
      <dgm:prSet/>
      <dgm:spPr/>
      <dgm:t>
        <a:bodyPr/>
        <a:lstStyle/>
        <a:p>
          <a:endParaRPr lang="fr-FR"/>
        </a:p>
      </dgm:t>
    </dgm:pt>
    <dgm:pt modelId="{38431A08-E649-47EC-BEE8-A6F39D06B91C}" type="pres">
      <dgm:prSet presAssocID="{51C16742-DD6C-4600-90FB-4E0E2E20F6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F34799-6DFB-484E-A760-2D8DE21DCBFB}" type="pres">
      <dgm:prSet presAssocID="{332A4509-E0A2-4A2E-9ACB-D3AEE17AEE94}" presName="compositeNode" presStyleCnt="0">
        <dgm:presLayoutVars>
          <dgm:bulletEnabled val="1"/>
        </dgm:presLayoutVars>
      </dgm:prSet>
      <dgm:spPr/>
    </dgm:pt>
    <dgm:pt modelId="{5892D084-30BE-4E9E-9CDD-335086AABDD7}" type="pres">
      <dgm:prSet presAssocID="{332A4509-E0A2-4A2E-9ACB-D3AEE17AEE94}" presName="bgRect" presStyleLbl="node1" presStyleIdx="0" presStyleCnt="3"/>
      <dgm:spPr/>
      <dgm:t>
        <a:bodyPr/>
        <a:lstStyle/>
        <a:p>
          <a:endParaRPr lang="fr-FR"/>
        </a:p>
      </dgm:t>
    </dgm:pt>
    <dgm:pt modelId="{7C87E2E6-2693-41A8-BDDB-CA9667D209BF}" type="pres">
      <dgm:prSet presAssocID="{332A4509-E0A2-4A2E-9ACB-D3AEE17AEE9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29E02D-7564-4203-9B71-92785C14E073}" type="pres">
      <dgm:prSet presAssocID="{332A4509-E0A2-4A2E-9ACB-D3AEE17AEE9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475A4E-745F-47E9-B138-0D380CCCF672}" type="pres">
      <dgm:prSet presAssocID="{7CC5B4D2-17BF-44E6-AA5B-43603A9585A9}" presName="hSp" presStyleCnt="0"/>
      <dgm:spPr/>
    </dgm:pt>
    <dgm:pt modelId="{3BF026EC-EF0C-4A07-9CD1-CEE9DEC2B990}" type="pres">
      <dgm:prSet presAssocID="{7CC5B4D2-17BF-44E6-AA5B-43603A9585A9}" presName="vProcSp" presStyleCnt="0"/>
      <dgm:spPr/>
    </dgm:pt>
    <dgm:pt modelId="{B604C7B5-0550-451F-82E3-8371A03A754A}" type="pres">
      <dgm:prSet presAssocID="{7CC5B4D2-17BF-44E6-AA5B-43603A9585A9}" presName="vSp1" presStyleCnt="0"/>
      <dgm:spPr/>
    </dgm:pt>
    <dgm:pt modelId="{B52995F7-345E-4813-A22D-DDF1EEBA1613}" type="pres">
      <dgm:prSet presAssocID="{7CC5B4D2-17BF-44E6-AA5B-43603A9585A9}" presName="simulatedConn" presStyleLbl="solidFgAcc1" presStyleIdx="0" presStyleCnt="2"/>
      <dgm:spPr/>
    </dgm:pt>
    <dgm:pt modelId="{2ED4E388-59B5-4742-AA50-0AF8DC225BE5}" type="pres">
      <dgm:prSet presAssocID="{7CC5B4D2-17BF-44E6-AA5B-43603A9585A9}" presName="vSp2" presStyleCnt="0"/>
      <dgm:spPr/>
    </dgm:pt>
    <dgm:pt modelId="{645B0D11-7301-4181-89F7-07C2A60E7B9E}" type="pres">
      <dgm:prSet presAssocID="{7CC5B4D2-17BF-44E6-AA5B-43603A9585A9}" presName="sibTrans" presStyleCnt="0"/>
      <dgm:spPr/>
    </dgm:pt>
    <dgm:pt modelId="{DF7AD14B-D7BF-47B7-AA56-761990D7244B}" type="pres">
      <dgm:prSet presAssocID="{ED919EDC-18D9-4D85-91F2-1179BCA161DA}" presName="compositeNode" presStyleCnt="0">
        <dgm:presLayoutVars>
          <dgm:bulletEnabled val="1"/>
        </dgm:presLayoutVars>
      </dgm:prSet>
      <dgm:spPr/>
    </dgm:pt>
    <dgm:pt modelId="{CC074B78-9247-4E66-9D85-31996F87F199}" type="pres">
      <dgm:prSet presAssocID="{ED919EDC-18D9-4D85-91F2-1179BCA161DA}" presName="bgRect" presStyleLbl="node1" presStyleIdx="1" presStyleCnt="3"/>
      <dgm:spPr/>
      <dgm:t>
        <a:bodyPr/>
        <a:lstStyle/>
        <a:p>
          <a:endParaRPr lang="fr-FR"/>
        </a:p>
      </dgm:t>
    </dgm:pt>
    <dgm:pt modelId="{EC07F5A3-8F07-4F5F-BE8D-8C054E2FB488}" type="pres">
      <dgm:prSet presAssocID="{ED919EDC-18D9-4D85-91F2-1179BCA161D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5A115B-8DA6-4D70-B6AE-BAA59207CB8B}" type="pres">
      <dgm:prSet presAssocID="{ED919EDC-18D9-4D85-91F2-1179BCA161D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B66F92-6A46-4C29-AB72-1181FFA13C0F}" type="pres">
      <dgm:prSet presAssocID="{4DBFFBF5-D51D-4934-97CA-6610DD64FD2D}" presName="hSp" presStyleCnt="0"/>
      <dgm:spPr/>
    </dgm:pt>
    <dgm:pt modelId="{C0AB813E-0E5C-43C5-9C0B-3F6512DE6DD3}" type="pres">
      <dgm:prSet presAssocID="{4DBFFBF5-D51D-4934-97CA-6610DD64FD2D}" presName="vProcSp" presStyleCnt="0"/>
      <dgm:spPr/>
    </dgm:pt>
    <dgm:pt modelId="{675E66BA-A6D2-4FC3-8210-133BED8039DE}" type="pres">
      <dgm:prSet presAssocID="{4DBFFBF5-D51D-4934-97CA-6610DD64FD2D}" presName="vSp1" presStyleCnt="0"/>
      <dgm:spPr/>
    </dgm:pt>
    <dgm:pt modelId="{253A4722-9640-4899-9729-AEB6A949360B}" type="pres">
      <dgm:prSet presAssocID="{4DBFFBF5-D51D-4934-97CA-6610DD64FD2D}" presName="simulatedConn" presStyleLbl="solidFgAcc1" presStyleIdx="1" presStyleCnt="2"/>
      <dgm:spPr/>
    </dgm:pt>
    <dgm:pt modelId="{1766B569-1056-4F2C-B855-29BC4D783363}" type="pres">
      <dgm:prSet presAssocID="{4DBFFBF5-D51D-4934-97CA-6610DD64FD2D}" presName="vSp2" presStyleCnt="0"/>
      <dgm:spPr/>
    </dgm:pt>
    <dgm:pt modelId="{0F3A24C0-5742-4469-A998-E44654464673}" type="pres">
      <dgm:prSet presAssocID="{4DBFFBF5-D51D-4934-97CA-6610DD64FD2D}" presName="sibTrans" presStyleCnt="0"/>
      <dgm:spPr/>
    </dgm:pt>
    <dgm:pt modelId="{1075B7BF-32C8-4087-8137-59A06DA898ED}" type="pres">
      <dgm:prSet presAssocID="{DD1DF4D8-5F89-4A6E-8504-FA0486B7EC8A}" presName="compositeNode" presStyleCnt="0">
        <dgm:presLayoutVars>
          <dgm:bulletEnabled val="1"/>
        </dgm:presLayoutVars>
      </dgm:prSet>
      <dgm:spPr/>
    </dgm:pt>
    <dgm:pt modelId="{D479BA11-5D04-4E5C-B84A-E0407EEC117B}" type="pres">
      <dgm:prSet presAssocID="{DD1DF4D8-5F89-4A6E-8504-FA0486B7EC8A}" presName="bgRect" presStyleLbl="node1" presStyleIdx="2" presStyleCnt="3" custScaleX="110797"/>
      <dgm:spPr/>
      <dgm:t>
        <a:bodyPr/>
        <a:lstStyle/>
        <a:p>
          <a:endParaRPr lang="fr-FR"/>
        </a:p>
      </dgm:t>
    </dgm:pt>
    <dgm:pt modelId="{40570B42-A77D-4AB0-8FEA-417D29D8F793}" type="pres">
      <dgm:prSet presAssocID="{DD1DF4D8-5F89-4A6E-8504-FA0486B7EC8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0465CE-AA3D-433A-B436-E81A2749BDC3}" type="pres">
      <dgm:prSet presAssocID="{DD1DF4D8-5F89-4A6E-8504-FA0486B7EC8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649CB6-7453-4EE5-BD52-31694B3EE8E5}" srcId="{51C16742-DD6C-4600-90FB-4E0E2E20F604}" destId="{ED919EDC-18D9-4D85-91F2-1179BCA161DA}" srcOrd="1" destOrd="0" parTransId="{DF225650-81C0-4439-840D-6A10BBFBD032}" sibTransId="{4DBFFBF5-D51D-4934-97CA-6610DD64FD2D}"/>
    <dgm:cxn modelId="{BB57484A-01F1-4B0E-8E25-B753D469DEBB}" srcId="{332A4509-E0A2-4A2E-9ACB-D3AEE17AEE94}" destId="{E71B7F88-C2A4-449A-8CF7-809DA095B970}" srcOrd="1" destOrd="0" parTransId="{E0E88020-5789-4F32-B1F4-A27AE2247430}" sibTransId="{E944E7FC-663F-4C13-B8C8-366C6022033F}"/>
    <dgm:cxn modelId="{5DA656D7-2DBF-467C-8959-B7FC97581434}" type="presOf" srcId="{332A4509-E0A2-4A2E-9ACB-D3AEE17AEE94}" destId="{5892D084-30BE-4E9E-9CDD-335086AABDD7}" srcOrd="0" destOrd="0" presId="urn:microsoft.com/office/officeart/2005/8/layout/hProcess7"/>
    <dgm:cxn modelId="{E1C5FB45-0F50-461B-AE82-3912737759E2}" type="presOf" srcId="{E71B7F88-C2A4-449A-8CF7-809DA095B970}" destId="{B929E02D-7564-4203-9B71-92785C14E073}" srcOrd="0" destOrd="1" presId="urn:microsoft.com/office/officeart/2005/8/layout/hProcess7"/>
    <dgm:cxn modelId="{67EEF718-78DF-4AC3-9BC1-F92076984FDA}" srcId="{51C16742-DD6C-4600-90FB-4E0E2E20F604}" destId="{332A4509-E0A2-4A2E-9ACB-D3AEE17AEE94}" srcOrd="0" destOrd="0" parTransId="{CE483916-8344-4E7B-A645-7AE11D418DF9}" sibTransId="{7CC5B4D2-17BF-44E6-AA5B-43603A9585A9}"/>
    <dgm:cxn modelId="{0335EEA3-A8EA-4BA8-9F32-8972E5D569AD}" type="presOf" srcId="{332A4509-E0A2-4A2E-9ACB-D3AEE17AEE94}" destId="{7C87E2E6-2693-41A8-BDDB-CA9667D209BF}" srcOrd="1" destOrd="0" presId="urn:microsoft.com/office/officeart/2005/8/layout/hProcess7"/>
    <dgm:cxn modelId="{D17812F5-137D-4582-A4BF-B0CF9F2AD8B2}" type="presOf" srcId="{CC1673DD-808A-464C-B1C6-E2870424C5E0}" destId="{9C0465CE-AA3D-433A-B436-E81A2749BDC3}" srcOrd="0" destOrd="0" presId="urn:microsoft.com/office/officeart/2005/8/layout/hProcess7"/>
    <dgm:cxn modelId="{5A442F5F-E7E7-4160-B84A-94315E6AFF17}" srcId="{51C16742-DD6C-4600-90FB-4E0E2E20F604}" destId="{DD1DF4D8-5F89-4A6E-8504-FA0486B7EC8A}" srcOrd="2" destOrd="0" parTransId="{54591483-9F9F-4632-8D45-5361200E45EB}" sibTransId="{74A38C90-E868-47C3-993B-51AE76623241}"/>
    <dgm:cxn modelId="{8FD601C3-EF90-4C77-86FD-198125301349}" type="presOf" srcId="{51C16742-DD6C-4600-90FB-4E0E2E20F604}" destId="{38431A08-E649-47EC-BEE8-A6F39D06B91C}" srcOrd="0" destOrd="0" presId="urn:microsoft.com/office/officeart/2005/8/layout/hProcess7"/>
    <dgm:cxn modelId="{5864F534-EAE6-452D-862C-AFDC64356657}" type="presOf" srcId="{DD1DF4D8-5F89-4A6E-8504-FA0486B7EC8A}" destId="{D479BA11-5D04-4E5C-B84A-E0407EEC117B}" srcOrd="0" destOrd="0" presId="urn:microsoft.com/office/officeart/2005/8/layout/hProcess7"/>
    <dgm:cxn modelId="{E631EEE3-64EB-4EBD-8E09-2E460A3ECA82}" type="presOf" srcId="{79BA58DB-6E2E-4755-B3E4-202AD4C1E024}" destId="{885A115B-8DA6-4D70-B6AE-BAA59207CB8B}" srcOrd="0" destOrd="0" presId="urn:microsoft.com/office/officeart/2005/8/layout/hProcess7"/>
    <dgm:cxn modelId="{1C9D34F4-7DA0-4AC9-BEF5-BF95D291BEEF}" srcId="{332A4509-E0A2-4A2E-9ACB-D3AEE17AEE94}" destId="{C321507F-BDEB-4E14-A902-624CDC6C6101}" srcOrd="2" destOrd="0" parTransId="{F97D7FEB-2DA9-49B3-A133-34D4850B00EC}" sibTransId="{339D2072-B486-4B91-A74E-867998926BCA}"/>
    <dgm:cxn modelId="{7887E974-9FAD-4ECC-8E01-257663C8EE0F}" type="presOf" srcId="{ED919EDC-18D9-4D85-91F2-1179BCA161DA}" destId="{CC074B78-9247-4E66-9D85-31996F87F199}" srcOrd="0" destOrd="0" presId="urn:microsoft.com/office/officeart/2005/8/layout/hProcess7"/>
    <dgm:cxn modelId="{B0EEB595-5B39-4FB2-A3F3-223EE670681F}" srcId="{ED919EDC-18D9-4D85-91F2-1179BCA161DA}" destId="{F65CC4AF-935B-4903-AF17-78E33AC204CF}" srcOrd="1" destOrd="0" parTransId="{4BC4BF38-DC4A-43E2-BC0E-2407D0C13A02}" sibTransId="{C6B4C26E-0AA0-46EC-8472-83DA2BDFD383}"/>
    <dgm:cxn modelId="{73E335D1-3774-43ED-A64A-2F39D56B7FFF}" type="presOf" srcId="{C321507F-BDEB-4E14-A902-624CDC6C6101}" destId="{B929E02D-7564-4203-9B71-92785C14E073}" srcOrd="0" destOrd="2" presId="urn:microsoft.com/office/officeart/2005/8/layout/hProcess7"/>
    <dgm:cxn modelId="{F3F0619F-561E-4533-A771-F417712B2C13}" srcId="{DD1DF4D8-5F89-4A6E-8504-FA0486B7EC8A}" destId="{CC1673DD-808A-464C-B1C6-E2870424C5E0}" srcOrd="0" destOrd="0" parTransId="{A6ADD536-575E-44AD-B529-257FAA9C9A51}" sibTransId="{7746FD9E-0F86-4EB0-B6A2-9BE94AC41290}"/>
    <dgm:cxn modelId="{D748481E-8500-46FB-94EB-68D9BD111D31}" srcId="{332A4509-E0A2-4A2E-9ACB-D3AEE17AEE94}" destId="{CF43DC81-B2BA-4D28-BE03-FA544BE5AEE5}" srcOrd="0" destOrd="0" parTransId="{A14717C3-7796-452C-8945-E8DDF79FDCA5}" sibTransId="{7DEF674A-855C-49F3-BCA7-59423D916F85}"/>
    <dgm:cxn modelId="{CD3BC4E1-CDD1-4148-BD8C-BBF486AA2237}" type="presOf" srcId="{ED919EDC-18D9-4D85-91F2-1179BCA161DA}" destId="{EC07F5A3-8F07-4F5F-BE8D-8C054E2FB488}" srcOrd="1" destOrd="0" presId="urn:microsoft.com/office/officeart/2005/8/layout/hProcess7"/>
    <dgm:cxn modelId="{B820965E-6CF1-4CE9-BD01-1B82AB7DF2B0}" type="presOf" srcId="{CF43DC81-B2BA-4D28-BE03-FA544BE5AEE5}" destId="{B929E02D-7564-4203-9B71-92785C14E073}" srcOrd="0" destOrd="0" presId="urn:microsoft.com/office/officeart/2005/8/layout/hProcess7"/>
    <dgm:cxn modelId="{E03802EA-93F3-4389-8948-1AD52450E75B}" type="presOf" srcId="{DD1DF4D8-5F89-4A6E-8504-FA0486B7EC8A}" destId="{40570B42-A77D-4AB0-8FEA-417D29D8F793}" srcOrd="1" destOrd="0" presId="urn:microsoft.com/office/officeart/2005/8/layout/hProcess7"/>
    <dgm:cxn modelId="{510900A8-40E2-4554-B981-9F471AC8B7A7}" type="presOf" srcId="{F65CC4AF-935B-4903-AF17-78E33AC204CF}" destId="{885A115B-8DA6-4D70-B6AE-BAA59207CB8B}" srcOrd="0" destOrd="1" presId="urn:microsoft.com/office/officeart/2005/8/layout/hProcess7"/>
    <dgm:cxn modelId="{E8B580E7-91D7-481C-A982-012789DC266E}" srcId="{ED919EDC-18D9-4D85-91F2-1179BCA161DA}" destId="{79BA58DB-6E2E-4755-B3E4-202AD4C1E024}" srcOrd="0" destOrd="0" parTransId="{46DC85A4-05FC-42A6-A2B0-167CD4769786}" sibTransId="{C441CE62-A81E-4F06-8C0F-690474D149C1}"/>
    <dgm:cxn modelId="{4339D133-2575-4B14-9073-BA53921271C6}" type="presParOf" srcId="{38431A08-E649-47EC-BEE8-A6F39D06B91C}" destId="{DAF34799-6DFB-484E-A760-2D8DE21DCBFB}" srcOrd="0" destOrd="0" presId="urn:microsoft.com/office/officeart/2005/8/layout/hProcess7"/>
    <dgm:cxn modelId="{33A62779-1C8D-43A6-9D1D-30747FF023E2}" type="presParOf" srcId="{DAF34799-6DFB-484E-A760-2D8DE21DCBFB}" destId="{5892D084-30BE-4E9E-9CDD-335086AABDD7}" srcOrd="0" destOrd="0" presId="urn:microsoft.com/office/officeart/2005/8/layout/hProcess7"/>
    <dgm:cxn modelId="{08F9768A-830F-47D0-A6C8-EED61771B376}" type="presParOf" srcId="{DAF34799-6DFB-484E-A760-2D8DE21DCBFB}" destId="{7C87E2E6-2693-41A8-BDDB-CA9667D209BF}" srcOrd="1" destOrd="0" presId="urn:microsoft.com/office/officeart/2005/8/layout/hProcess7"/>
    <dgm:cxn modelId="{45C02654-6817-45D8-96F1-8404F11CB64F}" type="presParOf" srcId="{DAF34799-6DFB-484E-A760-2D8DE21DCBFB}" destId="{B929E02D-7564-4203-9B71-92785C14E073}" srcOrd="2" destOrd="0" presId="urn:microsoft.com/office/officeart/2005/8/layout/hProcess7"/>
    <dgm:cxn modelId="{7A0E7E89-4DA2-40D7-A716-B1391052F57E}" type="presParOf" srcId="{38431A08-E649-47EC-BEE8-A6F39D06B91C}" destId="{CF475A4E-745F-47E9-B138-0D380CCCF672}" srcOrd="1" destOrd="0" presId="urn:microsoft.com/office/officeart/2005/8/layout/hProcess7"/>
    <dgm:cxn modelId="{E438E425-F9DB-45EE-8B09-EB505C5D59D7}" type="presParOf" srcId="{38431A08-E649-47EC-BEE8-A6F39D06B91C}" destId="{3BF026EC-EF0C-4A07-9CD1-CEE9DEC2B990}" srcOrd="2" destOrd="0" presId="urn:microsoft.com/office/officeart/2005/8/layout/hProcess7"/>
    <dgm:cxn modelId="{97928CBF-60FE-4431-A422-BAED68F09BF9}" type="presParOf" srcId="{3BF026EC-EF0C-4A07-9CD1-CEE9DEC2B990}" destId="{B604C7B5-0550-451F-82E3-8371A03A754A}" srcOrd="0" destOrd="0" presId="urn:microsoft.com/office/officeart/2005/8/layout/hProcess7"/>
    <dgm:cxn modelId="{9425F205-14B2-44F4-9837-8853C251EFC0}" type="presParOf" srcId="{3BF026EC-EF0C-4A07-9CD1-CEE9DEC2B990}" destId="{B52995F7-345E-4813-A22D-DDF1EEBA1613}" srcOrd="1" destOrd="0" presId="urn:microsoft.com/office/officeart/2005/8/layout/hProcess7"/>
    <dgm:cxn modelId="{2E3456E7-A9E8-4D76-91D3-3D014C197C1A}" type="presParOf" srcId="{3BF026EC-EF0C-4A07-9CD1-CEE9DEC2B990}" destId="{2ED4E388-59B5-4742-AA50-0AF8DC225BE5}" srcOrd="2" destOrd="0" presId="urn:microsoft.com/office/officeart/2005/8/layout/hProcess7"/>
    <dgm:cxn modelId="{0301235E-84D6-4BB9-BB7A-22311FA5DD7C}" type="presParOf" srcId="{38431A08-E649-47EC-BEE8-A6F39D06B91C}" destId="{645B0D11-7301-4181-89F7-07C2A60E7B9E}" srcOrd="3" destOrd="0" presId="urn:microsoft.com/office/officeart/2005/8/layout/hProcess7"/>
    <dgm:cxn modelId="{9AC3F55C-6E54-45A7-BA19-54E7E1970954}" type="presParOf" srcId="{38431A08-E649-47EC-BEE8-A6F39D06B91C}" destId="{DF7AD14B-D7BF-47B7-AA56-761990D7244B}" srcOrd="4" destOrd="0" presId="urn:microsoft.com/office/officeart/2005/8/layout/hProcess7"/>
    <dgm:cxn modelId="{BE661667-EBD4-4015-B6A3-C1D9EDB939F5}" type="presParOf" srcId="{DF7AD14B-D7BF-47B7-AA56-761990D7244B}" destId="{CC074B78-9247-4E66-9D85-31996F87F199}" srcOrd="0" destOrd="0" presId="urn:microsoft.com/office/officeart/2005/8/layout/hProcess7"/>
    <dgm:cxn modelId="{0DE725CB-72FF-4B7A-8AB5-57A94594E034}" type="presParOf" srcId="{DF7AD14B-D7BF-47B7-AA56-761990D7244B}" destId="{EC07F5A3-8F07-4F5F-BE8D-8C054E2FB488}" srcOrd="1" destOrd="0" presId="urn:microsoft.com/office/officeart/2005/8/layout/hProcess7"/>
    <dgm:cxn modelId="{30A14FF8-D028-49CD-9C95-AF495AA54C15}" type="presParOf" srcId="{DF7AD14B-D7BF-47B7-AA56-761990D7244B}" destId="{885A115B-8DA6-4D70-B6AE-BAA59207CB8B}" srcOrd="2" destOrd="0" presId="urn:microsoft.com/office/officeart/2005/8/layout/hProcess7"/>
    <dgm:cxn modelId="{6FBEF3A6-CBAA-4A6E-8967-254A7C584D56}" type="presParOf" srcId="{38431A08-E649-47EC-BEE8-A6F39D06B91C}" destId="{50B66F92-6A46-4C29-AB72-1181FFA13C0F}" srcOrd="5" destOrd="0" presId="urn:microsoft.com/office/officeart/2005/8/layout/hProcess7"/>
    <dgm:cxn modelId="{466920E6-AAE5-4E55-914D-A9C1F244AB32}" type="presParOf" srcId="{38431A08-E649-47EC-BEE8-A6F39D06B91C}" destId="{C0AB813E-0E5C-43C5-9C0B-3F6512DE6DD3}" srcOrd="6" destOrd="0" presId="urn:microsoft.com/office/officeart/2005/8/layout/hProcess7"/>
    <dgm:cxn modelId="{EE21FB62-EECE-464E-9BD5-1E767137BB81}" type="presParOf" srcId="{C0AB813E-0E5C-43C5-9C0B-3F6512DE6DD3}" destId="{675E66BA-A6D2-4FC3-8210-133BED8039DE}" srcOrd="0" destOrd="0" presId="urn:microsoft.com/office/officeart/2005/8/layout/hProcess7"/>
    <dgm:cxn modelId="{670E88B9-7BF8-4601-8605-EA07F4A53FDF}" type="presParOf" srcId="{C0AB813E-0E5C-43C5-9C0B-3F6512DE6DD3}" destId="{253A4722-9640-4899-9729-AEB6A949360B}" srcOrd="1" destOrd="0" presId="urn:microsoft.com/office/officeart/2005/8/layout/hProcess7"/>
    <dgm:cxn modelId="{6E4A4EAC-E9CE-4A99-A07F-BF8319636368}" type="presParOf" srcId="{C0AB813E-0E5C-43C5-9C0B-3F6512DE6DD3}" destId="{1766B569-1056-4F2C-B855-29BC4D783363}" srcOrd="2" destOrd="0" presId="urn:microsoft.com/office/officeart/2005/8/layout/hProcess7"/>
    <dgm:cxn modelId="{48A5B954-166F-419E-881D-B1D21D3FF1EC}" type="presParOf" srcId="{38431A08-E649-47EC-BEE8-A6F39D06B91C}" destId="{0F3A24C0-5742-4469-A998-E44654464673}" srcOrd="7" destOrd="0" presId="urn:microsoft.com/office/officeart/2005/8/layout/hProcess7"/>
    <dgm:cxn modelId="{3F9870BA-5733-46DB-B7F1-0DDB46247A6B}" type="presParOf" srcId="{38431A08-E649-47EC-BEE8-A6F39D06B91C}" destId="{1075B7BF-32C8-4087-8137-59A06DA898ED}" srcOrd="8" destOrd="0" presId="urn:microsoft.com/office/officeart/2005/8/layout/hProcess7"/>
    <dgm:cxn modelId="{D48D8282-2505-4693-9C81-718242938422}" type="presParOf" srcId="{1075B7BF-32C8-4087-8137-59A06DA898ED}" destId="{D479BA11-5D04-4E5C-B84A-E0407EEC117B}" srcOrd="0" destOrd="0" presId="urn:microsoft.com/office/officeart/2005/8/layout/hProcess7"/>
    <dgm:cxn modelId="{0BFAE23E-64A7-4564-9E8E-0D69561568A9}" type="presParOf" srcId="{1075B7BF-32C8-4087-8137-59A06DA898ED}" destId="{40570B42-A77D-4AB0-8FEA-417D29D8F793}" srcOrd="1" destOrd="0" presId="urn:microsoft.com/office/officeart/2005/8/layout/hProcess7"/>
    <dgm:cxn modelId="{89089C14-491F-4701-8ACC-A0CCD3A1288D}" type="presParOf" srcId="{1075B7BF-32C8-4087-8137-59A06DA898ED}" destId="{9C0465CE-AA3D-433A-B436-E81A2749BDC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2D084-30BE-4E9E-9CDD-335086AABDD7}">
      <dsp:nvSpPr>
        <dsp:cNvPr id="0" name=""/>
        <dsp:cNvSpPr/>
      </dsp:nvSpPr>
      <dsp:spPr>
        <a:xfrm>
          <a:off x="2780" y="611449"/>
          <a:ext cx="2581318" cy="30975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Piloter</a:t>
          </a:r>
          <a:r>
            <a:rPr lang="fr-FR" sz="2000" kern="1200" dirty="0" smtClean="0"/>
            <a:t> </a:t>
          </a:r>
          <a:endParaRPr lang="fr-FR" sz="2000" kern="1200" dirty="0"/>
        </a:p>
      </dsp:txBody>
      <dsp:txXfrm rot="16200000">
        <a:off x="-1009096" y="1623325"/>
        <a:ext cx="2540016" cy="516263"/>
      </dsp:txXfrm>
    </dsp:sp>
    <dsp:sp modelId="{B929E02D-7564-4203-9B71-92785C14E073}">
      <dsp:nvSpPr>
        <dsp:cNvPr id="0" name=""/>
        <dsp:cNvSpPr/>
      </dsp:nvSpPr>
      <dsp:spPr>
        <a:xfrm>
          <a:off x="519043" y="611449"/>
          <a:ext cx="1923081" cy="30975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Conduire un état des lieux et élaborer une </a:t>
          </a:r>
          <a:r>
            <a:rPr lang="fr-FR" sz="2400" b="1" kern="1200" dirty="0" smtClean="0"/>
            <a:t>feuille de route </a:t>
          </a:r>
          <a:r>
            <a:rPr lang="fr-FR" sz="2400" kern="1200" dirty="0" smtClean="0"/>
            <a:t>pour chaque département </a:t>
          </a:r>
          <a:endParaRPr lang="fr-FR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 </a:t>
          </a:r>
          <a:endParaRPr lang="fr-FR" sz="2400" kern="1200"/>
        </a:p>
      </dsp:txBody>
      <dsp:txXfrm>
        <a:off x="519043" y="611449"/>
        <a:ext cx="1923081" cy="3097581"/>
      </dsp:txXfrm>
    </dsp:sp>
    <dsp:sp modelId="{CC074B78-9247-4E66-9D85-31996F87F199}">
      <dsp:nvSpPr>
        <dsp:cNvPr id="0" name=""/>
        <dsp:cNvSpPr/>
      </dsp:nvSpPr>
      <dsp:spPr>
        <a:xfrm>
          <a:off x="2674444" y="611449"/>
          <a:ext cx="2581318" cy="30975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Outiller</a:t>
          </a:r>
          <a:endParaRPr lang="fr-FR" sz="20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16200000">
        <a:off x="1662567" y="1623325"/>
        <a:ext cx="2540016" cy="516263"/>
      </dsp:txXfrm>
    </dsp:sp>
    <dsp:sp modelId="{B52995F7-345E-4813-A22D-DDF1EEBA1613}">
      <dsp:nvSpPr>
        <dsp:cNvPr id="0" name=""/>
        <dsp:cNvSpPr/>
      </dsp:nvSpPr>
      <dsp:spPr>
        <a:xfrm rot="5400000">
          <a:off x="2459801" y="3072600"/>
          <a:ext cx="455100" cy="38719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A115B-8DA6-4D70-B6AE-BAA59207CB8B}">
      <dsp:nvSpPr>
        <dsp:cNvPr id="0" name=""/>
        <dsp:cNvSpPr/>
      </dsp:nvSpPr>
      <dsp:spPr>
        <a:xfrm>
          <a:off x="3190708" y="611449"/>
          <a:ext cx="1923081" cy="30975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Concevoir, produire et diffuser des </a:t>
          </a:r>
          <a:r>
            <a:rPr lang="fr-FR" sz="2400" b="1" kern="1200" dirty="0" smtClean="0"/>
            <a:t>outils</a:t>
          </a:r>
          <a:r>
            <a:rPr lang="fr-FR" sz="2400" kern="1200" dirty="0" smtClean="0"/>
            <a:t> facilitant l'appropriation du dispositif et sa mise en œuvre </a:t>
          </a:r>
          <a:endParaRPr lang="fr-FR" sz="2400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 dirty="0" smtClean="0"/>
        </a:p>
      </dsp:txBody>
      <dsp:txXfrm>
        <a:off x="3190708" y="611449"/>
        <a:ext cx="1923081" cy="3097581"/>
      </dsp:txXfrm>
    </dsp:sp>
    <dsp:sp modelId="{D479BA11-5D04-4E5C-B84A-E0407EEC117B}">
      <dsp:nvSpPr>
        <dsp:cNvPr id="0" name=""/>
        <dsp:cNvSpPr/>
      </dsp:nvSpPr>
      <dsp:spPr>
        <a:xfrm>
          <a:off x="5346108" y="611449"/>
          <a:ext cx="2860022" cy="30975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Accompagner</a:t>
          </a:r>
          <a:endParaRPr lang="fr-FR" sz="20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16200000">
        <a:off x="4362102" y="1595455"/>
        <a:ext cx="2540016" cy="572004"/>
      </dsp:txXfrm>
    </dsp:sp>
    <dsp:sp modelId="{253A4722-9640-4899-9729-AEB6A949360B}">
      <dsp:nvSpPr>
        <dsp:cNvPr id="0" name=""/>
        <dsp:cNvSpPr/>
      </dsp:nvSpPr>
      <dsp:spPr>
        <a:xfrm rot="5400000">
          <a:off x="5131465" y="3072600"/>
          <a:ext cx="455100" cy="38719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465CE-AA3D-433A-B436-E81A2749BDC3}">
      <dsp:nvSpPr>
        <dsp:cNvPr id="0" name=""/>
        <dsp:cNvSpPr/>
      </dsp:nvSpPr>
      <dsp:spPr>
        <a:xfrm>
          <a:off x="5897907" y="611449"/>
          <a:ext cx="2130717" cy="30975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 Accompagner le </a:t>
          </a:r>
          <a:r>
            <a:rPr lang="fr-FR" sz="2400" b="1" kern="1200" dirty="0" smtClean="0"/>
            <a:t>changement</a:t>
          </a:r>
          <a:r>
            <a:rPr lang="fr-FR" sz="2400" kern="1200" dirty="0" smtClean="0"/>
            <a:t> des pratiques professionnelles  </a:t>
          </a:r>
          <a:endParaRPr lang="fr-FR" sz="2400" kern="1200" dirty="0"/>
        </a:p>
      </dsp:txBody>
      <dsp:txXfrm>
        <a:off x="5897907" y="611449"/>
        <a:ext cx="2130717" cy="3097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1617-B106-4819-B10C-26985E97A133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2D66-0BD4-4E78-80BA-7555703A4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79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CEFC5-9A4C-482A-B1EC-3EAF8E14D7F4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AFAB-3E6E-4EDC-8A6A-951EF2BE6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56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Titre Principal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6192472" y="80070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192472" y="148478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96"/>
          <a:stretch/>
        </p:blipFill>
        <p:spPr bwMode="auto">
          <a:xfrm>
            <a:off x="7697144" y="4150768"/>
            <a:ext cx="1447048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4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7FFC6A-7D54-45FA-A94D-1CBCF4F7A5E6}" type="datetime1">
              <a:rPr lang="fr-FR" smtClean="0"/>
              <a:pPr/>
              <a:t>09/04/2019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Arrondir un rectangle avec un coin diagonal 6"/>
          <p:cNvSpPr/>
          <p:nvPr userDrawn="1"/>
        </p:nvSpPr>
        <p:spPr>
          <a:xfrm>
            <a:off x="467544" y="6453336"/>
            <a:ext cx="8424936" cy="21602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4494"/>
          </a:solidFill>
          <a:ln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rondir un rectangle avec un coin diagonal 7"/>
          <p:cNvSpPr/>
          <p:nvPr userDrawn="1"/>
        </p:nvSpPr>
        <p:spPr>
          <a:xfrm flipV="1">
            <a:off x="395536" y="188640"/>
            <a:ext cx="8496944" cy="21602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4494"/>
          </a:solidFill>
          <a:ln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754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5068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66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61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53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55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716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2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10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4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580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27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F8F9DB"/>
          </a:solidFill>
          <a:ln>
            <a:solidFill>
              <a:srgbClr val="F8F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9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3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05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93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97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377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6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3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6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4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73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56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8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6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97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0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87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51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1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2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3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theme" Target="../theme/theme19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6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7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8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theme" Target="../theme/theme2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043608" y="-7200"/>
            <a:ext cx="1512000" cy="6858000"/>
          </a:xfrm>
          <a:prstGeom prst="rect">
            <a:avLst/>
          </a:prstGeom>
          <a:solidFill>
            <a:srgbClr val="C8D22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84C6CC"/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9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84C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860" y="739966"/>
            <a:ext cx="43534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3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17"/>
          <p:cNvCxnSpPr/>
          <p:nvPr/>
        </p:nvCxnSpPr>
        <p:spPr>
          <a:xfrm>
            <a:off x="323528" y="764704"/>
            <a:ext cx="756084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Connecteur droit 18"/>
          <p:cNvCxnSpPr/>
          <p:nvPr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23528" y="757734"/>
            <a:ext cx="5328592" cy="697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5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0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19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1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98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 userDrawn="1"/>
        </p:nvSpPr>
        <p:spPr>
          <a:xfrm>
            <a:off x="-15596" y="0"/>
            <a:ext cx="9159595" cy="6858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315729" y="332656"/>
            <a:ext cx="8496944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6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/>
        </p:nvSpPr>
        <p:spPr>
          <a:xfrm>
            <a:off x="-15596" y="0"/>
            <a:ext cx="9159595" cy="6858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>
            <a:spLocks/>
          </p:cNvSpPr>
          <p:nvPr/>
        </p:nvSpPr>
        <p:spPr>
          <a:xfrm>
            <a:off x="315729" y="332656"/>
            <a:ext cx="8496944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79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2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 </a:t>
            </a:r>
            <a:endParaRPr lang="fr-FR" sz="600" i="1" dirty="0" smtClean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6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2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3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C8D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6999" y="743104"/>
            <a:ext cx="426977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37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4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657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327" y="743104"/>
            <a:ext cx="4311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9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84C6CC"/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5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42364" y="826716"/>
            <a:ext cx="2721904" cy="51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fr-FR" sz="1200" b="1" dirty="0" smtClean="0">
                <a:solidFill>
                  <a:srgbClr val="3C4693"/>
                </a:solidFill>
                <a:latin typeface="Cambria" panose="02040503050406030204" pitchFamily="18" charset="0"/>
              </a:rPr>
              <a:t>Journée régionale DITEP</a:t>
            </a:r>
          </a:p>
          <a:p>
            <a:pPr>
              <a:spcAft>
                <a:spcPts val="400"/>
              </a:spcAft>
            </a:pPr>
            <a:r>
              <a:rPr lang="fr-FR" sz="1200" b="1" dirty="0" smtClean="0">
                <a:solidFill>
                  <a:srgbClr val="3C4693"/>
                </a:solidFill>
                <a:latin typeface="Cambria" panose="02040503050406030204" pitchFamily="18" charset="0"/>
              </a:rPr>
              <a:t>10 avril 2019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555776" y="2420888"/>
            <a:ext cx="6264696" cy="19493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400"/>
              </a:spcAft>
            </a:pPr>
            <a:endParaRPr lang="fr-FR" sz="2000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>
              <a:lnSpc>
                <a:spcPct val="100000"/>
              </a:lnSpc>
              <a:spcAft>
                <a:spcPts val="400"/>
              </a:spcAft>
            </a:pPr>
            <a:r>
              <a:rPr lang="fr-FR" sz="3200" b="0" i="0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 </a:t>
            </a:r>
            <a:r>
              <a:rPr lang="fr-FR" sz="3200" i="1" dirty="0" smtClean="0">
                <a:solidFill>
                  <a:schemeClr val="tx2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Le fonctionnement en dispositif intégré des ITEP</a:t>
            </a:r>
            <a:r>
              <a:rPr lang="fr-FR" sz="32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 </a:t>
            </a:r>
          </a:p>
          <a:p>
            <a:pPr algn="l">
              <a:lnSpc>
                <a:spcPct val="100000"/>
              </a:lnSpc>
              <a:spcAft>
                <a:spcPts val="400"/>
              </a:spcAft>
            </a:pPr>
            <a:r>
              <a:rPr lang="fr-FR" sz="3200" i="1" dirty="0" smtClean="0">
                <a:solidFill>
                  <a:schemeClr val="tx2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en Auvergne Rhône-Alpes</a:t>
            </a:r>
            <a:endParaRPr lang="fr-FR" sz="3200" i="1" dirty="0">
              <a:solidFill>
                <a:schemeClr val="tx2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15084" y="501317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Raphaël </a:t>
            </a:r>
            <a:r>
              <a:rPr lang="fr-FR" dirty="0" smtClean="0">
                <a:solidFill>
                  <a:srgbClr val="002060"/>
                </a:solidFill>
              </a:rPr>
              <a:t>GLABI-Catherine GINI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10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Le cadre réglementaire (Rappel)</a:t>
            </a:r>
          </a:p>
        </p:txBody>
      </p:sp>
      <p:sp>
        <p:nvSpPr>
          <p:cNvPr id="7" name="Rectangle 6"/>
          <p:cNvSpPr/>
          <p:nvPr/>
        </p:nvSpPr>
        <p:spPr>
          <a:xfrm>
            <a:off x="526165" y="1052736"/>
            <a:ext cx="8352928" cy="4924300"/>
          </a:xfrm>
          <a:prstGeom prst="rect">
            <a:avLst/>
          </a:prstGeom>
        </p:spPr>
        <p:txBody>
          <a:bodyPr wrap="square" lIns="91315" tIns="45658" rIns="91315" bIns="45658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 2"/>
              <a:buChar char="?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Le </a:t>
            </a:r>
            <a:r>
              <a:rPr lang="fr-FR" sz="1600" dirty="0" smtClean="0">
                <a:solidFill>
                  <a:srgbClr val="1F497D"/>
                </a:solidFill>
              </a:rPr>
              <a:t>fonctionnement en </a:t>
            </a:r>
            <a:r>
              <a:rPr lang="fr-FR" sz="1600" dirty="0" smtClean="0">
                <a:solidFill>
                  <a:srgbClr val="1F497D"/>
                </a:solidFill>
              </a:rPr>
              <a:t>DITEP est prévu par loi de modernisation de la santé janvier 2016</a:t>
            </a:r>
          </a:p>
          <a:p>
            <a:pPr marL="285750" indent="-285750" algn="just">
              <a:spcAft>
                <a:spcPts val="1200"/>
              </a:spcAft>
              <a:buFont typeface="Wingdings 2"/>
              <a:buChar char="?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est </a:t>
            </a:r>
            <a:r>
              <a:rPr lang="fr-FR" sz="1600" dirty="0" smtClean="0">
                <a:solidFill>
                  <a:srgbClr val="1F497D"/>
                </a:solidFill>
              </a:rPr>
              <a:t>possible à partir de la conclusion d’une convention partenariale (MDPH, ARS, services académiques, organismes gestionnaires d’ITEP et de </a:t>
            </a:r>
            <a:r>
              <a:rPr lang="fr-FR" sz="1600" dirty="0" smtClean="0">
                <a:solidFill>
                  <a:srgbClr val="1F497D"/>
                </a:solidFill>
              </a:rPr>
              <a:t>SESSAD…)</a:t>
            </a:r>
            <a:endParaRPr lang="fr-FR" sz="1600" dirty="0" smtClean="0">
              <a:solidFill>
                <a:srgbClr val="1F497D"/>
              </a:solidFill>
            </a:endParaRPr>
          </a:p>
          <a:p>
            <a:pPr algn="just">
              <a:spcAft>
                <a:spcPts val="1200"/>
              </a:spcAft>
              <a:defRPr/>
            </a:pPr>
            <a:r>
              <a:rPr lang="fr-FR" sz="1600" dirty="0" smtClean="0">
                <a:solidFill>
                  <a:srgbClr val="1F497D"/>
                </a:solidFill>
                <a:sym typeface="Wingdings 2"/>
              </a:rPr>
              <a:t> </a:t>
            </a:r>
            <a:r>
              <a:rPr lang="fr-FR" sz="1600" dirty="0" smtClean="0">
                <a:solidFill>
                  <a:srgbClr val="1F497D"/>
                </a:solidFill>
              </a:rPr>
              <a:t>Le décret du 24 avril 2017 précise le cahier des charges des conditions de fonctionnement en dispositif intégré :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Le parcours de l’enfant ou du jeune au sein du dispositif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La place des titulaires de l’autorité parentale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Transmission de l’information entre partenaires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Suivi de l’activité des ITEP et des SESSAD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Modalités de tarification et de facturation</a:t>
            </a:r>
          </a:p>
          <a:p>
            <a:pPr marL="1200150" lvl="2" indent="-285750" algn="just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rgbClr val="1F497D"/>
                </a:solidFill>
              </a:rPr>
              <a:t>Circuit de gestion des prestations (PCH et AEEH)</a:t>
            </a:r>
          </a:p>
          <a:p>
            <a:pPr algn="just">
              <a:spcAft>
                <a:spcPts val="1200"/>
              </a:spcAft>
              <a:defRPr/>
            </a:pPr>
            <a:r>
              <a:rPr lang="fr-FR" sz="1600" dirty="0" smtClean="0">
                <a:solidFill>
                  <a:srgbClr val="1F497D"/>
                </a:solidFill>
                <a:sym typeface="Wingdings 2"/>
              </a:rPr>
              <a:t> </a:t>
            </a:r>
            <a:r>
              <a:rPr lang="fr-FR" sz="1600" dirty="0" smtClean="0">
                <a:solidFill>
                  <a:srgbClr val="1F497D"/>
                </a:solidFill>
              </a:rPr>
              <a:t>Le </a:t>
            </a:r>
            <a:r>
              <a:rPr lang="fr-FR" sz="1600" dirty="0">
                <a:solidFill>
                  <a:srgbClr val="1F497D"/>
                </a:solidFill>
              </a:rPr>
              <a:t>pilotage assuré par l’ARS s’inscrit dans la stratégie régionale d’accompagnement des enfants et des jeunes en situation de handicap définie dans le cadre du PRS </a:t>
            </a:r>
            <a:r>
              <a:rPr lang="fr-FR" sz="1600" dirty="0" smtClean="0">
                <a:solidFill>
                  <a:srgbClr val="1F497D"/>
                </a:solidFill>
              </a:rPr>
              <a:t>et en en déclinaison de la conventio</a:t>
            </a:r>
            <a:r>
              <a:rPr lang="fr-FR" sz="1600" dirty="0" smtClean="0">
                <a:solidFill>
                  <a:srgbClr val="1F497D"/>
                </a:solidFill>
              </a:rPr>
              <a:t>n ARS-EN du 21/09/2016</a:t>
            </a:r>
            <a:endParaRPr lang="fr-FR" sz="16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11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356" y="980728"/>
            <a:ext cx="8493140" cy="5632186"/>
          </a:xfrm>
          <a:prstGeom prst="rect">
            <a:avLst/>
          </a:prstGeom>
        </p:spPr>
        <p:txBody>
          <a:bodyPr wrap="square" lIns="91315" tIns="45658" rIns="91315" bIns="45658">
            <a:spAutoFit/>
          </a:bodyPr>
          <a:lstStyle/>
          <a:p>
            <a:pPr lvl="1" algn="just"/>
            <a:r>
              <a:rPr lang="fr-FR" sz="1600" dirty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Généralisation du DITEP (dispositif intégré) d’ici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à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la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fin du Schéma régional de santé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16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Transformation </a:t>
            </a: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en services des places d’internat inoccupées les 3 dernières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années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16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Plus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 services – moins d’internat </a:t>
            </a:r>
          </a:p>
          <a:p>
            <a:pPr lvl="1" algn="just"/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endParaRPr lang="fr-FR" sz="2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                                                                           </a:t>
            </a:r>
            <a:r>
              <a:rPr lang="fr-FR" sz="3600" dirty="0" smtClean="0">
                <a:solidFill>
                  <a:srgbClr val="002060"/>
                </a:solidFill>
                <a:latin typeface="Cambria" panose="02040503050406030204" pitchFamily="18" charset="0"/>
                <a:sym typeface="Symbol"/>
              </a:rPr>
              <a:t>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  <a:sym typeface="Symbol"/>
              </a:rPr>
              <a:t>                                       </a:t>
            </a:r>
            <a:r>
              <a:rPr lang="fr-FR" sz="3600" dirty="0">
                <a:solidFill>
                  <a:srgbClr val="002060"/>
                </a:solidFill>
                <a:latin typeface="Cambria" panose="02040503050406030204" pitchFamily="18" charset="0"/>
                <a:sym typeface="Symbol"/>
              </a:rPr>
              <a:t></a:t>
            </a:r>
            <a:endParaRPr lang="fr-FR" sz="3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16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Promotion </a:t>
            </a: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de l’internat séquentiel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: file </a:t>
            </a: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active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minimale de « 1,1 enfant par place »</a:t>
            </a:r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16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Internat </a:t>
            </a: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comprend hébergement dans le secteur scolaire, ou autre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OG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fr-FR" sz="16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Règles </a:t>
            </a: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du dispositif intégré applicables aux IME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volontaires</a:t>
            </a:r>
            <a:endParaRPr lang="fr-FR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endParaRPr lang="fr-FR" sz="1600" b="1" dirty="0" smtClean="0">
              <a:solidFill>
                <a:srgbClr val="4B58B5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9076" y="404664"/>
            <a:ext cx="705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 i="1">
                <a:solidFill>
                  <a:srgbClr val="1F497D"/>
                </a:solidFill>
                <a:latin typeface="Cambria" panose="02040503050406030204" pitchFamily="18" charset="0"/>
              </a:defRPr>
            </a:lvl1pPr>
          </a:lstStyle>
          <a:p>
            <a:r>
              <a:rPr lang="fr-FR" dirty="0" smtClean="0"/>
              <a:t>1 - Les </a:t>
            </a:r>
            <a:r>
              <a:rPr lang="fr-FR" dirty="0"/>
              <a:t>cibles de transformation de l’offre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899592" y="3429000"/>
            <a:ext cx="194421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Cible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347864" y="3284984"/>
            <a:ext cx="104601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Internat</a:t>
            </a:r>
            <a:endParaRPr lang="fr-FR" sz="1200" dirty="0"/>
          </a:p>
        </p:txBody>
      </p:sp>
      <p:sp>
        <p:nvSpPr>
          <p:cNvPr id="11" name="Ellipse 10"/>
          <p:cNvSpPr/>
          <p:nvPr/>
        </p:nvSpPr>
        <p:spPr>
          <a:xfrm>
            <a:off x="5220072" y="3108654"/>
            <a:ext cx="129614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Semi internat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7236296" y="2852936"/>
            <a:ext cx="1728192" cy="1519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9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12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6664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Autres principes applicables en soutien au dispositif d’orientation permanent </a:t>
            </a:r>
            <a:endParaRPr lang="fr-FR" b="1" i="1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370" y="928313"/>
            <a:ext cx="8399117" cy="4031748"/>
          </a:xfrm>
          <a:prstGeom prst="rect">
            <a:avLst/>
          </a:prstGeom>
          <a:solidFill>
            <a:schemeClr val="bg1"/>
          </a:solidFill>
        </p:spPr>
        <p:txBody>
          <a:bodyPr wrap="square" lIns="91315" tIns="45658" rIns="91315" bIns="45658">
            <a:spAutoFit/>
          </a:bodyPr>
          <a:lstStyle/>
          <a:p>
            <a:pPr marL="285750" indent="-28575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endParaRPr lang="fr-FR" sz="1600" b="1" dirty="0" smtClean="0">
              <a:solidFill>
                <a:srgbClr val="4B58B5"/>
              </a:solidFill>
              <a:latin typeface="Cambria" panose="02040503050406030204" pitchFamily="18" charset="0"/>
            </a:endParaRPr>
          </a:p>
          <a:p>
            <a:pPr marL="285750" indent="-28575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fr-FR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Renforcer la dynamique de développement des services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  <a:defRPr/>
            </a:pP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améliorer </a:t>
            </a: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la part des services dans l’offre globale : recomposition offre et services prioritaires si mesures nouvelles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  <a:defRPr/>
            </a:pPr>
            <a:r>
              <a:rPr lang="fr-FR" sz="1600" dirty="0">
                <a:solidFill>
                  <a:srgbClr val="002060"/>
                </a:solidFill>
                <a:latin typeface="Cambria" panose="02040503050406030204" pitchFamily="18" charset="0"/>
              </a:rPr>
              <a:t>Réduire les écarts à la moyenne régionale pour les départements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concernés</a:t>
            </a:r>
            <a:endParaRPr lang="fr-FR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lvl="1" indent="-342900">
              <a:spcAft>
                <a:spcPts val="1200"/>
              </a:spcAft>
              <a:buFont typeface="+mj-lt"/>
              <a:buAutoNum type="arabicPeriod" startAt="3"/>
              <a:defRPr/>
            </a:pPr>
            <a:endParaRPr lang="fr-FR" sz="16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fr-FR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Soutenir </a:t>
            </a:r>
            <a:r>
              <a:rPr lang="fr-FR" sz="1600" b="1" dirty="0">
                <a:solidFill>
                  <a:srgbClr val="002060"/>
                </a:solidFill>
                <a:latin typeface="Cambria" panose="02040503050406030204" pitchFamily="18" charset="0"/>
              </a:rPr>
              <a:t>la participation des ESMS au dispositif d’orientation permanent</a:t>
            </a:r>
          </a:p>
          <a:p>
            <a:pPr marL="800100" lvl="1" indent="-342900">
              <a:spcAft>
                <a:spcPts val="1200"/>
              </a:spcAft>
              <a:buFont typeface="Cambria" panose="02040503050406030204" pitchFamily="18" charset="0"/>
              <a:buChar char="‐"/>
              <a:defRPr/>
            </a:pP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Participer systématiquement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au Groupe Opérationnel de Synthèse  </a:t>
            </a: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si convoqué </a:t>
            </a:r>
          </a:p>
          <a:p>
            <a:pPr marL="800100" lvl="1" indent="-342900">
              <a:spcAft>
                <a:spcPts val="1200"/>
              </a:spcAft>
              <a:buFont typeface="Cambria" panose="02040503050406030204" pitchFamily="18" charset="0"/>
              <a:buChar char="‐"/>
              <a:defRPr/>
            </a:pP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Utiliser VIA TRAJECTOIRE PH</a:t>
            </a:r>
          </a:p>
          <a:p>
            <a:pPr marL="800100" lvl="1" indent="-342900">
              <a:spcAft>
                <a:spcPts val="1200"/>
              </a:spcAft>
              <a:buFont typeface="Cambria" panose="02040503050406030204" pitchFamily="18" charset="0"/>
              <a:buChar char="‐"/>
              <a:defRPr/>
            </a:pPr>
            <a:r>
              <a:rPr lang="fr-FR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Participer à l’élaboration des réponses et des projets individuels dans une logique de </a:t>
            </a:r>
            <a:r>
              <a:rPr lang="fr-FR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coresponsabilité et de prestations croisées entre ESMS</a:t>
            </a:r>
            <a:endParaRPr lang="fr-FR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Les cibles qualité en lien avec le DITEP </a:t>
            </a:r>
            <a:endParaRPr lang="fr-FR" b="1" i="1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59475"/>
              </p:ext>
            </p:extLst>
          </p:nvPr>
        </p:nvGraphicFramePr>
        <p:xfrm>
          <a:off x="143510" y="1196752"/>
          <a:ext cx="8604954" cy="21793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44691"/>
                <a:gridCol w="3384376"/>
                <a:gridCol w="2175887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Adéquation de la population  et connaissances des besoins </a:t>
                      </a:r>
                      <a:endParaRPr lang="fr-FR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Objectif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Indicateur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Cible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Promouvoir la mise en adéquation des prestations et des besoins </a:t>
                      </a:r>
                      <a:r>
                        <a:rPr lang="fr-FR" sz="1600" dirty="0" smtClean="0"/>
                        <a:t>(au sens de la nomenclature SERAFIN-PH)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Taux ESMS ayant mis en place un SI décrivant les prestations servies dans le projet personnalisé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fr-FR" sz="1400" dirty="0" smtClean="0"/>
                        <a:t>100 % des ESMS  au terme du SRS</a:t>
                      </a:r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8035"/>
              </p:ext>
            </p:extLst>
          </p:nvPr>
        </p:nvGraphicFramePr>
        <p:xfrm>
          <a:off x="233519" y="3645024"/>
          <a:ext cx="8604954" cy="23266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44691"/>
                <a:gridCol w="3384376"/>
                <a:gridCol w="2175887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Prestations pour la personnalisation de l'accompagnement</a:t>
                      </a:r>
                      <a:endParaRPr lang="fr-FR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Objectif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Indicateur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Cible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Prévenir la chronicisation de l'accompagnement </a:t>
                      </a:r>
                      <a:r>
                        <a:rPr lang="fr-FR" sz="1600" dirty="0" smtClean="0"/>
                        <a:t>(secteur enfant)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Taux de réalisation des bilans approfondis à partir des nomenclatures SERAFIN PH pour les jeunes ayant effectué une durée de séjour de 2 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fr-FR" sz="1400" dirty="0" smtClean="0"/>
                        <a:t>l'ESMS doit réaliser 100 % des bilans approfondis à partir des nomenclatures SERAFIN PH pour les résidents ayant effectué une durée de séjour de 2 ans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14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Les cibles qualité en lien avec le DITEP </a:t>
            </a:r>
            <a:endParaRPr lang="fr-FR" b="1" i="1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0494"/>
              </p:ext>
            </p:extLst>
          </p:nvPr>
        </p:nvGraphicFramePr>
        <p:xfrm>
          <a:off x="359532" y="1484784"/>
          <a:ext cx="8604954" cy="366505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32347"/>
                <a:gridCol w="3312368"/>
                <a:gridCol w="2160239"/>
              </a:tblGrid>
              <a:tr h="432048">
                <a:tc gridSpan="3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Adaptation des pratiques professionnelles à l’évolution des publics accueillis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Objectif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Indicateur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Cible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936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Adapter le plan de formation à l’évolution des publics accueillis et mettre en œuvre les RBPP </a:t>
                      </a:r>
                      <a:r>
                        <a:rPr lang="fr-FR" sz="1600" dirty="0" smtClean="0"/>
                        <a:t>(ANESM-HAS) et les plans nationaux</a:t>
                      </a:r>
                    </a:p>
                    <a:p>
                      <a:r>
                        <a:rPr lang="fr-FR" sz="1600" dirty="0" smtClean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Indicateur selon le type de structure et le public accueilli :</a:t>
                      </a:r>
                    </a:p>
                    <a:p>
                      <a:r>
                        <a:rPr lang="fr-FR" sz="1400" dirty="0" smtClean="0"/>
                        <a:t>taux d’ESMS renseignant le Livret Autisme Auvergne-Rhône-Alpes (LAARA)</a:t>
                      </a:r>
                    </a:p>
                    <a:p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400" dirty="0" smtClean="0"/>
                        <a:t>100</a:t>
                      </a:r>
                      <a:r>
                        <a:rPr lang="fr-FR" sz="1400" smtClean="0"/>
                        <a:t>% des</a:t>
                      </a:r>
                      <a:r>
                        <a:rPr lang="fr-FR" sz="1400" baseline="0" smtClean="0"/>
                        <a:t> </a:t>
                      </a:r>
                      <a:r>
                        <a:rPr lang="fr-FR" sz="1400" smtClean="0"/>
                        <a:t>ESMS </a:t>
                      </a:r>
                      <a:r>
                        <a:rPr lang="fr-FR" sz="1400" dirty="0" smtClean="0"/>
                        <a:t>	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Piloter la transversalité, la pluridisciplinarité et valoriser les expertises</a:t>
                      </a:r>
                      <a:r>
                        <a:rPr lang="fr-FR" sz="1600" dirty="0" smtClean="0"/>
                        <a:t> (logique de parcours « dans et hors les murs »)</a:t>
                      </a:r>
                    </a:p>
                    <a:p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Taux d’intégration des formations croisées dans les plans de formation à destination des personnels exerçant auprès de l’usager (filières soin et social) </a:t>
                      </a:r>
                    </a:p>
                    <a:p>
                      <a:r>
                        <a:rPr lang="fr-FR" sz="1400" dirty="0" smtClean="0"/>
                        <a:t> </a:t>
                      </a:r>
                    </a:p>
                    <a:p>
                      <a:r>
                        <a:rPr lang="fr-FR" sz="14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400" dirty="0" smtClean="0"/>
                        <a:t>100 % des ESMS ont intégré les formations croisées dans leur plan de formation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25678" y="2420888"/>
            <a:ext cx="8136904" cy="16561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3</a:t>
            </a:r>
            <a:r>
              <a:rPr lang="fr-FR" sz="36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- Le DITEP en ARA : où en est-on ?</a:t>
            </a:r>
          </a:p>
          <a:p>
            <a:pPr algn="l"/>
            <a:endParaRPr lang="fr-FR" i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  <a:sym typeface="Wingdings 2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84168" y="512757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rgbClr val="3C4693"/>
                </a:solidFill>
              </a:rPr>
              <a:t>Partie 3</a:t>
            </a:r>
          </a:p>
        </p:txBody>
      </p:sp>
    </p:spTree>
    <p:extLst>
      <p:ext uri="{BB962C8B-B14F-4D97-AF65-F5344CB8AC3E}">
        <p14:creationId xmlns:p14="http://schemas.microsoft.com/office/powerpoint/2010/main" val="31575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16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45131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Bilan des transformations </a:t>
            </a:r>
            <a:endParaRPr lang="fr-FR" b="1" i="1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370" y="928313"/>
            <a:ext cx="8399117" cy="338429"/>
          </a:xfrm>
          <a:prstGeom prst="rect">
            <a:avLst/>
          </a:prstGeom>
          <a:solidFill>
            <a:schemeClr val="bg1"/>
          </a:solidFill>
        </p:spPr>
        <p:txBody>
          <a:bodyPr wrap="square" lIns="91315" tIns="45658" rIns="91315" bIns="45658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fr-FR" sz="1600" b="1" dirty="0" smtClean="0">
              <a:solidFill>
                <a:srgbClr val="4B58B5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676" y="980728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sym typeface="Wingdings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 2"/>
              <a:buChar char="?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Inscription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de l’évolution  des ITEP en DITEP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dans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le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Schéma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Régional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Sa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nté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 2"/>
              <a:buChar char="?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déclinaison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de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l’objectif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au sein des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CPOM pour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une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trajectoire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pluriannuelle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sym typeface="Wingding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sym typeface="Wingding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Les CPOM signés depuis la loi de modernisation de notre système de santé 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sym typeface="Wingding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disposant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d’au moins un ITEP 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22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CPOM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concernant 53 des 74 ITEP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(sites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principaux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et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secondaires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 2"/>
              <a:buChar char="?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72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% des ITEP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ont donc une trajectoire de fonctionnement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en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DITEP,  inscrite dans leur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CPOM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 2"/>
              <a:buChar char="?"/>
            </a:pPr>
            <a:endParaRPr lang="fr-FR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sym typeface="Wingding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2019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sera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la dernière année des CPOM incluant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/>
              </a:rPr>
              <a:t>des ITEP </a:t>
            </a:r>
            <a:endParaRPr lang="fr-FR" b="1" u="sng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802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17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052736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Cet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objectif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de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fonctionnement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en DITEP se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traduit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par l’évolution de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l’offre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de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prestations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en milieu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ordinaire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Evolution </a:t>
            </a: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liée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  à </a:t>
            </a: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l’offre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spécifique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 DITEP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A3AA0E"/>
                </a:solidFill>
                <a:sym typeface="Wingdings"/>
              </a:rPr>
              <a:t>		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Evolution de la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modalité</a:t>
            </a:r>
            <a:r>
              <a:rPr lang="en-US" sz="1600" dirty="0">
                <a:solidFill>
                  <a:srgbClr val="1F497D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“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Prestation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en milieu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ordinaire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” au 			 sein des ITEP entre le 31/12/17 et le 01/03/19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De 21 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places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en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ARA “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prestation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en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milieu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ordinaire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” au 31/12/17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À 123 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places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en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ARA “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prestation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en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 milieu </a:t>
            </a:r>
            <a:r>
              <a:rPr lang="en-US" sz="1600" dirty="0" err="1" smtClean="0">
                <a:solidFill>
                  <a:srgbClr val="1F497D"/>
                </a:solidFill>
                <a:sym typeface="Wingdings"/>
              </a:rPr>
              <a:t>ordinaire</a:t>
            </a:r>
            <a:r>
              <a:rPr lang="en-US" sz="1600" dirty="0" smtClean="0">
                <a:solidFill>
                  <a:srgbClr val="1F497D"/>
                </a:solidFill>
                <a:sym typeface="Wingdings"/>
              </a:rPr>
              <a:t>” au 01/03/19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Soit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 485 % </a:t>
            </a: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d’augmentation</a:t>
            </a:r>
            <a:r>
              <a:rPr lang="en-US" b="1" dirty="0">
                <a:solidFill>
                  <a:srgbClr val="1F497D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des </a:t>
            </a: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modalités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 MO sur </a:t>
            </a:r>
            <a:r>
              <a:rPr lang="en-US" b="1" dirty="0" err="1" smtClean="0">
                <a:solidFill>
                  <a:srgbClr val="1F497D"/>
                </a:solidFill>
                <a:sym typeface="Wingdings"/>
              </a:rPr>
              <a:t>l’intervalle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L’offre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SESSAD 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(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toutes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déficiences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)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vient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compléter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le </a:t>
            </a:r>
            <a:r>
              <a:rPr lang="en-US" b="1" dirty="0" err="1" smtClean="0">
                <a:solidFill>
                  <a:srgbClr val="A3AA0E"/>
                </a:solidFill>
                <a:sym typeface="Wingdings"/>
              </a:rPr>
              <a:t>dispositif</a:t>
            </a:r>
            <a:r>
              <a:rPr lang="en-US" b="1" dirty="0" smtClean="0">
                <a:solidFill>
                  <a:srgbClr val="A3AA0E"/>
                </a:solidFill>
                <a:sym typeface="Wingdings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b="1" dirty="0" smtClean="0">
                <a:solidFill>
                  <a:srgbClr val="1F497D"/>
                </a:solidFill>
                <a:sym typeface="Wingdings"/>
              </a:rPr>
              <a:t>Places </a:t>
            </a:r>
            <a:r>
              <a:rPr lang="fr-FR" b="1" dirty="0">
                <a:solidFill>
                  <a:srgbClr val="1F497D"/>
                </a:solidFill>
                <a:sym typeface="Wingdings"/>
              </a:rPr>
              <a:t>de SESSAD (transformation de l’offre et création de places)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1F497D"/>
                </a:solidFill>
                <a:sym typeface="Wingdings"/>
              </a:rPr>
              <a:t>Places de SESSAD installées au 1er juin 2017 : 6687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1F497D"/>
                </a:solidFill>
                <a:sym typeface="Wingdings"/>
              </a:rPr>
              <a:t>Places SESSAD  installées au 5 février 2019 : 6899 </a:t>
            </a:r>
            <a:endParaRPr lang="fr-FR" sz="1600" dirty="0" smtClean="0">
              <a:solidFill>
                <a:srgbClr val="1F497D"/>
              </a:solidFill>
              <a:sym typeface="Wingding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rgbClr val="1F497D"/>
                </a:solidFill>
                <a:sym typeface="Wingdings"/>
              </a:rPr>
              <a:t> </a:t>
            </a:r>
            <a:r>
              <a:rPr lang="fr-FR" sz="1600" dirty="0">
                <a:solidFill>
                  <a:srgbClr val="1F497D"/>
                </a:solidFill>
                <a:sym typeface="Wingdings"/>
              </a:rPr>
              <a:t>(places autorisées :7037 )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1F497D"/>
                </a:solidFill>
                <a:sym typeface="Wingdings"/>
              </a:rPr>
              <a:t>Soit + 3,17</a:t>
            </a:r>
            <a:r>
              <a:rPr lang="fr-FR" b="1" dirty="0" smtClean="0">
                <a:solidFill>
                  <a:srgbClr val="1F497D"/>
                </a:solidFill>
                <a:sym typeface="Wingdings"/>
              </a:rPr>
              <a:t>%</a:t>
            </a:r>
            <a:endParaRPr lang="en-US" b="1" dirty="0" smtClean="0">
              <a:solidFill>
                <a:srgbClr val="A3AA0E"/>
              </a:solidFill>
              <a:sym typeface="Wingding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 i="1">
                <a:solidFill>
                  <a:srgbClr val="1F497D"/>
                </a:solidFill>
                <a:latin typeface="Cambria" panose="02040503050406030204" pitchFamily="18" charset="0"/>
              </a:defRPr>
            </a:lvl1pPr>
          </a:lstStyle>
          <a:p>
            <a:r>
              <a:rPr lang="fr-FR" dirty="0"/>
              <a:t>L’évolution de l’offre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2357965" y="2276872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536" y="476672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 i="1">
                <a:solidFill>
                  <a:srgbClr val="1F497D"/>
                </a:solidFill>
                <a:latin typeface="Cambria" panose="02040503050406030204" pitchFamily="18" charset="0"/>
              </a:defRPr>
            </a:lvl1pPr>
          </a:lstStyle>
          <a:p>
            <a:r>
              <a:rPr lang="fr-FR" dirty="0"/>
              <a:t>Point  d’étape sur la signature des conventions départementales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1916832"/>
            <a:ext cx="83529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dirty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 </a:t>
            </a:r>
            <a:r>
              <a:rPr lang="fr-FR" sz="24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"/>
              </a:rPr>
              <a:t>Les conventions des départements </a:t>
            </a:r>
            <a:r>
              <a:rPr lang="fr-FR" sz="24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"/>
              </a:rPr>
              <a:t>07-26</a:t>
            </a:r>
            <a:r>
              <a:rPr lang="fr-FR" sz="24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"/>
              </a:rPr>
              <a:t>, 15, 42, 69 et 03 sont signées et mises en œuvre</a:t>
            </a:r>
          </a:p>
          <a:p>
            <a:pPr marL="457200" indent="-457200">
              <a:spcAft>
                <a:spcPts val="1200"/>
              </a:spcAft>
              <a:buFont typeface="Wingdings"/>
              <a:buChar char="Ø"/>
            </a:pPr>
            <a:endParaRPr lang="fr-FR" sz="2400" dirty="0">
              <a:solidFill>
                <a:srgbClr val="1F497D"/>
              </a:solidFill>
              <a:latin typeface="Cambria" panose="02040503050406030204" pitchFamily="18" charset="0"/>
              <a:sym typeface="Wingdings"/>
            </a:endParaRP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rgbClr val="1F497D"/>
                </a:solidFill>
                <a:latin typeface="Cambria" panose="02040503050406030204" pitchFamily="18" charset="0"/>
                <a:sym typeface="Wingdings 2"/>
              </a:rPr>
              <a:t></a:t>
            </a:r>
            <a:r>
              <a:rPr lang="fr-FR" sz="2400" dirty="0" smtClean="0">
                <a:solidFill>
                  <a:srgbClr val="1F497D"/>
                </a:solidFill>
                <a:latin typeface="Cambria" panose="02040503050406030204" pitchFamily="18" charset="0"/>
                <a:sym typeface="Wingdings"/>
              </a:rPr>
              <a:t>Les conventions des départements 01, 38, 43, 63, 73 et 74 sont en cours de signature à ce jour</a:t>
            </a:r>
          </a:p>
          <a:p>
            <a:pPr marL="457200" indent="-457200">
              <a:spcAft>
                <a:spcPts val="1200"/>
              </a:spcAft>
              <a:buFont typeface="Wingdings"/>
              <a:buChar char="Ø"/>
            </a:pPr>
            <a:endParaRPr lang="fr-FR" sz="2400" dirty="0">
              <a:solidFill>
                <a:srgbClr val="1F497D"/>
              </a:solidFill>
              <a:latin typeface="Cambria" panose="02040503050406030204" pitchFamily="18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419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043608" y="1916832"/>
            <a:ext cx="7128792" cy="27511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Sommaire  </a:t>
            </a:r>
          </a:p>
          <a:p>
            <a:pPr algn="l"/>
            <a:endParaRPr lang="fr-FR" sz="24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marL="457200" indent="-457200" algn="l">
              <a:buAutoNum type="arabicPeriod"/>
            </a:pPr>
            <a:r>
              <a:rPr lang="fr-FR" sz="24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La démarche d’ensemble</a:t>
            </a:r>
          </a:p>
          <a:p>
            <a:pPr marL="457200" indent="-457200" algn="l">
              <a:buAutoNum type="arabicPeriod"/>
            </a:pPr>
            <a:r>
              <a:rPr lang="fr-FR" sz="24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Les cibles du Schéma régional de santé</a:t>
            </a:r>
          </a:p>
          <a:p>
            <a:pPr marL="457200" indent="-457200" algn="l">
              <a:buAutoNum type="arabicPeriod"/>
            </a:pPr>
            <a:r>
              <a:rPr lang="fr-FR" sz="24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Le </a:t>
            </a:r>
            <a:r>
              <a:rPr lang="fr-FR" sz="24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DITEP en ARA : où en est-on ?</a:t>
            </a:r>
          </a:p>
          <a:p>
            <a:pPr marL="342900" indent="-342900" algn="l">
              <a:buFont typeface="Wingdings 2"/>
              <a:buChar char="A"/>
            </a:pPr>
            <a:endParaRPr lang="fr-FR" sz="2000" i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84168" y="512757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rgbClr val="3C4693"/>
                </a:solidFill>
              </a:rPr>
              <a:t>Partie 1</a:t>
            </a:r>
          </a:p>
        </p:txBody>
      </p:sp>
    </p:spTree>
    <p:extLst>
      <p:ext uri="{BB962C8B-B14F-4D97-AF65-F5344CB8AC3E}">
        <p14:creationId xmlns:p14="http://schemas.microsoft.com/office/powerpoint/2010/main" val="90043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043608" y="1916832"/>
            <a:ext cx="7560840" cy="27511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1- La démarche d’ensemble</a:t>
            </a:r>
          </a:p>
          <a:p>
            <a:pPr algn="l"/>
            <a:endParaRPr lang="fr-FR" i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 </a:t>
            </a:r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Un projet concerté</a:t>
            </a:r>
          </a:p>
          <a:p>
            <a:pPr algn="l"/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 </a:t>
            </a:r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Des feuilles de route régionale et départementales</a:t>
            </a:r>
          </a:p>
          <a:p>
            <a:pPr algn="l"/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 </a:t>
            </a:r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Des outils </a:t>
            </a:r>
          </a:p>
          <a:p>
            <a:pPr algn="l"/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 </a:t>
            </a:r>
            <a:r>
              <a:rPr lang="fr-FR" sz="2000" i="1" dirty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Un accompagnement RH</a:t>
            </a: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84168" y="512757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rgbClr val="3C4693"/>
                </a:solidFill>
              </a:rPr>
              <a:t>Partie 1</a:t>
            </a:r>
          </a:p>
        </p:txBody>
      </p:sp>
    </p:spTree>
    <p:extLst>
      <p:ext uri="{BB962C8B-B14F-4D97-AF65-F5344CB8AC3E}">
        <p14:creationId xmlns:p14="http://schemas.microsoft.com/office/powerpoint/2010/main" val="26490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4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>
                    <a:lumMod val="75000"/>
                  </a:srgbClr>
                </a:solidFill>
                <a:latin typeface="Cambria" panose="02040503050406030204" pitchFamily="18" charset="0"/>
              </a:rPr>
              <a:t>1-1 Un projet concerté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19675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Une démarche conduite dans </a:t>
            </a:r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le cadre d'un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comité de pilotage </a:t>
            </a:r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régional associant tous les partenaires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concernés </a:t>
            </a:r>
          </a:p>
          <a:p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  <a:p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Objectifs : un plan d’action qui a consisté à :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895751652"/>
              </p:ext>
            </p:extLst>
          </p:nvPr>
        </p:nvGraphicFramePr>
        <p:xfrm>
          <a:off x="683568" y="2276872"/>
          <a:ext cx="820891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2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5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196752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</a:rPr>
              <a:t>4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Thématiques de travail pour tendre vers un fonctionnement en Dispositif ITEP à l’échelle de la Région Auvergne-Rhône-Alpes : </a:t>
            </a:r>
            <a:endParaRPr lang="fr-FR" sz="2000" dirty="0" smtClean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Thématique 1 : Analyse et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mise en adéquation de l’offre territoriale avec les besoins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Thématique 2 : Coordination et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fluidité des </a:t>
            </a:r>
            <a:r>
              <a:rPr lang="fr-FR" sz="2000" b="1" dirty="0" smtClean="0">
                <a:solidFill>
                  <a:srgbClr val="1F497D">
                    <a:lumMod val="75000"/>
                  </a:srgbClr>
                </a:solidFill>
              </a:rPr>
              <a:t>parcours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Thématique 3 :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Information, formation et adhésion des professionnels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des DITEP, des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institutions partenaires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, des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usagers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et des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</a:rPr>
              <a:t>familles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Thématique 4 :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Pilotage et suivi de la stratégie</a:t>
            </a:r>
          </a:p>
          <a:p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>
                    <a:lumMod val="75000"/>
                  </a:srgbClr>
                </a:solidFill>
                <a:latin typeface="Cambria" panose="02040503050406030204" pitchFamily="18" charset="0"/>
              </a:rPr>
              <a:t>1-2 feuilles de routes régionale et départementales </a:t>
            </a:r>
          </a:p>
        </p:txBody>
      </p:sp>
    </p:spTree>
    <p:extLst>
      <p:ext uri="{BB962C8B-B14F-4D97-AF65-F5344CB8AC3E}">
        <p14:creationId xmlns:p14="http://schemas.microsoft.com/office/powerpoint/2010/main" val="13724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6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>
                    <a:lumMod val="75000"/>
                  </a:srgbClr>
                </a:solidFill>
                <a:latin typeface="Cambria" panose="02040503050406030204" pitchFamily="18" charset="0"/>
              </a:rPr>
              <a:t>1-3 Production et diffusion des outils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412776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Fiche action de la convention ARS-EN de la convention « école inclusive » du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21/09/2016 </a:t>
            </a:r>
          </a:p>
          <a:p>
            <a:endParaRPr lang="fr-FR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Elaboration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d’une convention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type,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adaptable à chaque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département</a:t>
            </a:r>
            <a:endParaRPr lang="fr-FR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Production d’outils </a:t>
            </a:r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de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communication : film et plaquettes </a:t>
            </a:r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Une </a:t>
            </a:r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boîte à outils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sur le site </a:t>
            </a:r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internet 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  <a:p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>
                    <a:lumMod val="75000"/>
                  </a:srgbClr>
                </a:solidFill>
                <a:latin typeface="Cambria" panose="02040503050406030204" pitchFamily="18" charset="0"/>
              </a:rPr>
              <a:t>1-4 Accompagner le changement des pratiques professionnelles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196752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1F497D">
                    <a:lumMod val="75000"/>
                  </a:srgbClr>
                </a:solidFill>
              </a:rPr>
              <a:t>Accompagner l’évolution des pratiques professionnelles </a:t>
            </a:r>
            <a:r>
              <a:rPr lang="fr-FR" sz="2400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</a:p>
          <a:p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L’accès à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</a:rPr>
              <a:t>multiples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modalités sous-tendu par le fonctionnement en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dispositif vient impacter la hiérarchie et l’organisation des tâches au sein de l’ITEP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. </a:t>
            </a:r>
            <a:endParaRPr lang="fr-FR" sz="20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 Il est ainsi nécessaire de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travailler ces évolutions au plus près des équipes avec des processus </a:t>
            </a:r>
            <a:r>
              <a:rPr lang="fr-FR" sz="2000" b="1" dirty="0" smtClean="0">
                <a:solidFill>
                  <a:srgbClr val="1F497D">
                    <a:lumMod val="75000"/>
                  </a:srgbClr>
                </a:solidFill>
              </a:rPr>
              <a:t>de communication approfondie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à mettre en œuvre pour accompagner l’appropriation de ces changements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 Accompagner les équipes dans l’appropriation de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réflexes professionnels adaptés  au besoin du public de jeunes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 et induits par le fonctionnement en dispositif </a:t>
            </a:r>
            <a:endParaRPr lang="fr-FR" sz="20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F497D">
                    <a:lumMod val="75000"/>
                  </a:srgbClr>
                </a:solidFill>
              </a:rPr>
              <a:t> Apporter des éléments de compréhension et développer le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</a:rPr>
              <a:t>sentiment d’appartenance au dispositif intégré ITEP</a:t>
            </a:r>
          </a:p>
          <a:p>
            <a:endParaRPr lang="fr-FR" sz="24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8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1F497D">
                    <a:lumMod val="75000"/>
                  </a:srgbClr>
                </a:solidFill>
                <a:latin typeface="Cambria" panose="02040503050406030204" pitchFamily="18" charset="0"/>
              </a:rPr>
              <a:t>1-4 Accompagner le changement des pratiques professionnelles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196752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 2"/>
              <a:buChar char="A"/>
            </a:pP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Sessions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de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formation/sensibilisation par </a:t>
            </a:r>
            <a:r>
              <a:rPr lang="fr-FR" sz="2000" b="1" dirty="0" err="1">
                <a:solidFill>
                  <a:srgbClr val="1F497D">
                    <a:lumMod val="75000"/>
                  </a:srgbClr>
                </a:solidFill>
                <a:sym typeface="Wingdings 2"/>
              </a:rPr>
              <a:t>l’AIRe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: 11 sessions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interdépartementales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entre avril 2017 et février 2019 – 758 professionnels y ont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participé.</a:t>
            </a:r>
          </a:p>
          <a:p>
            <a:endParaRPr lang="fr-FR" sz="2000" dirty="0" smtClean="0">
              <a:solidFill>
                <a:srgbClr val="1F497D">
                  <a:lumMod val="75000"/>
                </a:srgbClr>
              </a:solidFill>
              <a:sym typeface="Wingdings 2"/>
            </a:endParaRPr>
          </a:p>
          <a:p>
            <a:pPr marL="342900" indent="-342900">
              <a:buFont typeface="Wingdings 2"/>
              <a:buChar char="A"/>
            </a:pP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Elaboration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et mise en œuvre des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référentiels sur la logique de parcours 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: formation-actions </a:t>
            </a:r>
            <a:r>
              <a:rPr lang="fr-FR" sz="2000" i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in situ</a:t>
            </a:r>
          </a:p>
          <a:p>
            <a:endParaRPr lang="fr-FR" sz="20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>
              <a:buFont typeface="Wingdings 2"/>
              <a:buChar char="A"/>
            </a:pPr>
            <a:r>
              <a:rPr lang="fr-FR" sz="2000" b="1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Formations croisées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Ecole </a:t>
            </a:r>
            <a:r>
              <a:rPr lang="fr-FR" sz="2000" b="1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Inclusive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(professionnels MS/EN) : 70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sessions sur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3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ans à partir de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2019</a:t>
            </a:r>
          </a:p>
          <a:p>
            <a:endParaRPr lang="fr-FR" sz="2000" dirty="0" smtClean="0">
              <a:solidFill>
                <a:srgbClr val="1F497D">
                  <a:lumMod val="75000"/>
                </a:srgbClr>
              </a:solidFill>
              <a:sym typeface="Wingdings 2"/>
            </a:endParaRPr>
          </a:p>
          <a:p>
            <a:pPr marL="342900" indent="-342900">
              <a:buFont typeface="Wingdings 2"/>
              <a:buChar char="A"/>
            </a:pPr>
            <a:r>
              <a:rPr lang="fr-FR" sz="2000" b="1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Réseau </a:t>
            </a:r>
            <a:r>
              <a:rPr lang="fr-FR" sz="2000" b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spécialisé en éducation et thérapie systémique inclusive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niveau III (RETSI) +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adaptation des pratiques et développement d’un collectif territorial de professionnels formés :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pilotage par le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Pr </a:t>
            </a:r>
            <a:r>
              <a:rPr lang="fr-FR" sz="2000" dirty="0" err="1">
                <a:solidFill>
                  <a:srgbClr val="1F497D">
                    <a:lumMod val="75000"/>
                  </a:srgbClr>
                </a:solidFill>
                <a:sym typeface="Wingdings 2"/>
              </a:rPr>
              <a:t>Guilllarmé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 </a:t>
            </a:r>
            <a:r>
              <a:rPr lang="fr-FR" sz="2000" dirty="0" smtClean="0">
                <a:solidFill>
                  <a:srgbClr val="1F497D">
                    <a:lumMod val="75000"/>
                  </a:srgbClr>
                </a:solidFill>
                <a:sym typeface="Wingdings 2"/>
              </a:rPr>
              <a:t>,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formation alternée </a:t>
            </a:r>
            <a:r>
              <a:rPr lang="fr-FR" sz="2000" i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in situ 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et </a:t>
            </a:r>
            <a:r>
              <a:rPr lang="fr-FR" sz="2000" i="1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e-learning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, plusieurs recherches appliquées pratiques de </a:t>
            </a:r>
            <a:r>
              <a:rPr lang="fr-FR" sz="2000" dirty="0" err="1">
                <a:solidFill>
                  <a:srgbClr val="1F497D">
                    <a:lumMod val="75000"/>
                  </a:srgbClr>
                </a:solidFill>
                <a:sym typeface="Wingdings 2"/>
              </a:rPr>
              <a:t>désinstitutionnalisation</a:t>
            </a:r>
            <a:r>
              <a:rPr lang="fr-FR" sz="2000" dirty="0">
                <a:solidFill>
                  <a:srgbClr val="1F497D">
                    <a:lumMod val="75000"/>
                  </a:srgbClr>
                </a:solidFill>
                <a:sym typeface="Wingdings 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57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11560" y="1917400"/>
            <a:ext cx="8136904" cy="331236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</a:rPr>
              <a:t>2- Les cibles du schéma régional de santé</a:t>
            </a:r>
          </a:p>
          <a:p>
            <a:pPr algn="l"/>
            <a:endParaRPr lang="fr-FR" i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marL="342900" indent="-342900" algn="l">
              <a:buFont typeface="Wingdings 2"/>
              <a:buChar char="A"/>
            </a:pPr>
            <a:r>
              <a:rPr lang="fr-FR" sz="20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Des </a:t>
            </a:r>
            <a:r>
              <a:rPr lang="fr-FR" sz="20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cibles de transformation de </a:t>
            </a:r>
            <a:r>
              <a:rPr lang="fr-FR" sz="20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l’offre</a:t>
            </a: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  <a:sym typeface="Wingdings 2"/>
            </a:endParaRPr>
          </a:p>
          <a:p>
            <a:pPr algn="l"/>
            <a:r>
              <a:rPr lang="fr-FR" sz="2000" i="1" dirty="0" smtClean="0">
                <a:solidFill>
                  <a:srgbClr val="3C4693"/>
                </a:solidFill>
                <a:latin typeface="Cambria" panose="02040503050406030204" pitchFamily="18" charset="0"/>
                <a:ea typeface="CMU Concrete" pitchFamily="50" charset="0"/>
                <a:cs typeface="CMU Concrete" pitchFamily="50" charset="0"/>
                <a:sym typeface="Wingdings 2"/>
              </a:rPr>
              <a:t> Des cibles qualité</a:t>
            </a:r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  <a:sym typeface="Wingdings 2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  <a:p>
            <a:pPr algn="l"/>
            <a:endParaRPr lang="fr-FR" sz="2000" i="1" dirty="0" smtClean="0">
              <a:solidFill>
                <a:srgbClr val="3C4693"/>
              </a:solidFill>
              <a:latin typeface="Cambria" panose="02040503050406030204" pitchFamily="18" charset="0"/>
              <a:ea typeface="CMU Concrete" pitchFamily="50" charset="0"/>
              <a:cs typeface="CMU Concrete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84168" y="512757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rgbClr val="3C4693"/>
                </a:solidFill>
              </a:rPr>
              <a:t>Partie 2</a:t>
            </a:r>
          </a:p>
        </p:txBody>
      </p:sp>
    </p:spTree>
    <p:extLst>
      <p:ext uri="{BB962C8B-B14F-4D97-AF65-F5344CB8AC3E}">
        <p14:creationId xmlns:p14="http://schemas.microsoft.com/office/powerpoint/2010/main" val="38700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6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8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3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9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0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11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1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5247</TotalTime>
  <Words>1146</Words>
  <Application>Microsoft Office PowerPoint</Application>
  <PresentationFormat>Affichage à l'écran (4:3)</PresentationFormat>
  <Paragraphs>200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23</vt:i4>
      </vt:variant>
      <vt:variant>
        <vt:lpstr>Titres des diapositives</vt:lpstr>
      </vt:variant>
      <vt:variant>
        <vt:i4>18</vt:i4>
      </vt:variant>
    </vt:vector>
  </HeadingPairs>
  <TitlesOfParts>
    <vt:vector size="41" baseType="lpstr">
      <vt:lpstr>1_ARS_PagesTitre_Intercalaire</vt:lpstr>
      <vt:lpstr>2_ARS_PagesTitre_Intercalaire</vt:lpstr>
      <vt:lpstr>ARS_PagesIntérieures_AvecTitres_1</vt:lpstr>
      <vt:lpstr>ARS_PagesIntérieures_AvecTitres_2</vt:lpstr>
      <vt:lpstr>1_ARS_PagesIntérieures_AvecTitres_1</vt:lpstr>
      <vt:lpstr>3_ARS_PagesIntérieures_AvecTitres_1</vt:lpstr>
      <vt:lpstr>2_ARS_PagesIntérieures_AvecTitres_2</vt:lpstr>
      <vt:lpstr>7_ARS_PagesIntérieures_AvecTitres_1</vt:lpstr>
      <vt:lpstr>4_ARS_PagesIntérieures_AvecTitres_1</vt:lpstr>
      <vt:lpstr>3_ARS_PagesIntérieures_AvecTitres_2</vt:lpstr>
      <vt:lpstr>5_ARS_PagesIntérieures_AvecTitres_1</vt:lpstr>
      <vt:lpstr>4_ARS_PagesIntérieures_AvecTitres_3</vt:lpstr>
      <vt:lpstr>2_ARS_PagesIntérieures_AvecTitres_3</vt:lpstr>
      <vt:lpstr>ARS_PagesIntérieures_SansTitre</vt:lpstr>
      <vt:lpstr>1_ARS_PagesIntérieures_SansTitre</vt:lpstr>
      <vt:lpstr>2_ARS_PagesIntérieures_AvecTitres_1</vt:lpstr>
      <vt:lpstr>6_ARS_PagesIntérieures_AvecTitres_1</vt:lpstr>
      <vt:lpstr>8_ARS_PagesIntérieures_AvecTitres_1</vt:lpstr>
      <vt:lpstr>3_ARS_PagesTitre_Intercalaire</vt:lpstr>
      <vt:lpstr>9_ARS_PagesIntérieures_AvecTitres_1</vt:lpstr>
      <vt:lpstr>10_ARS_PagesIntérieures_AvecTitres_1</vt:lpstr>
      <vt:lpstr>11_ARS_PagesIntérieures_AvecTitres_1</vt:lpstr>
      <vt:lpstr>1_ARS_PagesIntérieures_AvecTitres_2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chaas</dc:creator>
  <cp:lastModifiedBy>cgini</cp:lastModifiedBy>
  <cp:revision>353</cp:revision>
  <cp:lastPrinted>2017-10-23T14:21:24Z</cp:lastPrinted>
  <dcterms:created xsi:type="dcterms:W3CDTF">2016-10-12T10:21:46Z</dcterms:created>
  <dcterms:modified xsi:type="dcterms:W3CDTF">2019-04-09T11:30:50Z</dcterms:modified>
</cp:coreProperties>
</file>