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1"/>
  </p:notesMasterIdLst>
  <p:handoutMasterIdLst>
    <p:handoutMasterId r:id="rId22"/>
  </p:handoutMasterIdLst>
  <p:sldIdLst>
    <p:sldId id="472" r:id="rId2"/>
    <p:sldId id="391" r:id="rId3"/>
    <p:sldId id="392" r:id="rId4"/>
    <p:sldId id="394" r:id="rId5"/>
    <p:sldId id="400" r:id="rId6"/>
    <p:sldId id="433" r:id="rId7"/>
    <p:sldId id="393" r:id="rId8"/>
    <p:sldId id="411" r:id="rId9"/>
    <p:sldId id="412" r:id="rId10"/>
    <p:sldId id="425" r:id="rId11"/>
    <p:sldId id="401" r:id="rId12"/>
    <p:sldId id="432" r:id="rId13"/>
    <p:sldId id="479" r:id="rId14"/>
    <p:sldId id="395" r:id="rId15"/>
    <p:sldId id="480" r:id="rId16"/>
    <p:sldId id="481" r:id="rId17"/>
    <p:sldId id="477" r:id="rId18"/>
    <p:sldId id="478" r:id="rId19"/>
    <p:sldId id="465" r:id="rId20"/>
  </p:sldIdLst>
  <p:sldSz cx="10691813" cy="7559675"/>
  <p:notesSz cx="6669088" cy="97536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A9A4"/>
    <a:srgbClr val="D09E00"/>
    <a:srgbClr val="CC9900"/>
    <a:srgbClr val="FAB03F"/>
    <a:srgbClr val="61C0BC"/>
    <a:srgbClr val="F8FFFD"/>
    <a:srgbClr val="FF5050"/>
    <a:srgbClr val="ED5274"/>
    <a:srgbClr val="F8B13E"/>
    <a:srgbClr val="DE9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F86707-7F23-47B2-8B13-742840801ACA}" v="799" dt="2019-05-13T16:26:19.5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5380" autoAdjust="0"/>
  </p:normalViewPr>
  <p:slideViewPr>
    <p:cSldViewPr snapToGrid="0">
      <p:cViewPr varScale="1">
        <p:scale>
          <a:sx n="66" d="100"/>
          <a:sy n="66" d="100"/>
        </p:scale>
        <p:origin x="120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D19E2-13CF-4304-82DF-BCE21AB43FD9}" type="datetimeFigureOut">
              <a:rPr lang="fr-FR" smtClean="0"/>
              <a:t>15/05/2019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1C185-E357-4F38-A90E-DC5214408F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610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C2C0A-A442-4898-BD39-531482456ABC}" type="datetimeFigureOut">
              <a:rPr lang="fr-FR" smtClean="0"/>
              <a:t>15/05/2019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1219200"/>
            <a:ext cx="4656138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15EE3-D744-40D3-85DB-8044C9893D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7735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749300" y="731838"/>
            <a:ext cx="5170488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66910" y="4632960"/>
            <a:ext cx="5335269" cy="438912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1531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8FFE9-4393-40D9-A480-EBF98E33E2A8}" type="datetimeFigureOut">
              <a:rPr lang="fr-FR" smtClean="0"/>
              <a:t>15/05/2019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11A5-F6BF-4DE6-81F1-29BFC58A7A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325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8FFE9-4393-40D9-A480-EBF98E33E2A8}" type="datetimeFigureOut">
              <a:rPr lang="fr-FR" smtClean="0"/>
              <a:t>15/05/2019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11A5-F6BF-4DE6-81F1-29BFC58A7A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482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8FFE9-4393-40D9-A480-EBF98E33E2A8}" type="datetimeFigureOut">
              <a:rPr lang="fr-FR" smtClean="0"/>
              <a:t>15/05/2019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11A5-F6BF-4DE6-81F1-29BFC58A7A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6922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165332" y="2945221"/>
            <a:ext cx="5289430" cy="170461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210"/>
            </a:lvl1pPr>
            <a:lvl2pPr lvl="1">
              <a:spcBef>
                <a:spcPts val="0"/>
              </a:spcBef>
              <a:buSzPct val="100000"/>
              <a:defRPr sz="4210"/>
            </a:lvl2pPr>
            <a:lvl3pPr lvl="2">
              <a:spcBef>
                <a:spcPts val="0"/>
              </a:spcBef>
              <a:buSzPct val="100000"/>
              <a:defRPr sz="4210"/>
            </a:lvl3pPr>
            <a:lvl4pPr lvl="3">
              <a:spcBef>
                <a:spcPts val="0"/>
              </a:spcBef>
              <a:buSzPct val="100000"/>
              <a:defRPr sz="4210"/>
            </a:lvl4pPr>
            <a:lvl5pPr lvl="4">
              <a:spcBef>
                <a:spcPts val="0"/>
              </a:spcBef>
              <a:buSzPct val="100000"/>
              <a:defRPr sz="4210"/>
            </a:lvl5pPr>
            <a:lvl6pPr lvl="5">
              <a:spcBef>
                <a:spcPts val="0"/>
              </a:spcBef>
              <a:buSzPct val="100000"/>
              <a:defRPr sz="4210"/>
            </a:lvl6pPr>
            <a:lvl7pPr lvl="6">
              <a:spcBef>
                <a:spcPts val="0"/>
              </a:spcBef>
              <a:buSzPct val="100000"/>
              <a:defRPr sz="4210"/>
            </a:lvl7pPr>
            <a:lvl8pPr lvl="7">
              <a:spcBef>
                <a:spcPts val="0"/>
              </a:spcBef>
              <a:buSzPct val="100000"/>
              <a:defRPr sz="4210"/>
            </a:lvl8pPr>
            <a:lvl9pPr lvl="8">
              <a:spcBef>
                <a:spcPts val="0"/>
              </a:spcBef>
              <a:buSzPct val="100000"/>
              <a:defRPr sz="421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100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8FFE9-4393-40D9-A480-EBF98E33E2A8}" type="datetimeFigureOut">
              <a:rPr lang="fr-FR" smtClean="0"/>
              <a:t>15/05/2019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11A5-F6BF-4DE6-81F1-29BFC58A7A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865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8FFE9-4393-40D9-A480-EBF98E33E2A8}" type="datetimeFigureOut">
              <a:rPr lang="fr-FR" smtClean="0"/>
              <a:t>15/05/2019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11A5-F6BF-4DE6-81F1-29BFC58A7A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38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8FFE9-4393-40D9-A480-EBF98E33E2A8}" type="datetimeFigureOut">
              <a:rPr lang="fr-FR" smtClean="0"/>
              <a:t>15/05/2019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11A5-F6BF-4DE6-81F1-29BFC58A7A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530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8FFE9-4393-40D9-A480-EBF98E33E2A8}" type="datetimeFigureOut">
              <a:rPr lang="fr-FR" smtClean="0"/>
              <a:t>15/05/2019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11A5-F6BF-4DE6-81F1-29BFC58A7A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88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8FFE9-4393-40D9-A480-EBF98E33E2A8}" type="datetimeFigureOut">
              <a:rPr lang="fr-FR" smtClean="0"/>
              <a:t>15/05/2019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11A5-F6BF-4DE6-81F1-29BFC58A7A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1449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8FFE9-4393-40D9-A480-EBF98E33E2A8}" type="datetimeFigureOut">
              <a:rPr lang="fr-FR" smtClean="0"/>
              <a:t>15/05/2019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11A5-F6BF-4DE6-81F1-29BFC58A7A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9438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8FFE9-4393-40D9-A480-EBF98E33E2A8}" type="datetimeFigureOut">
              <a:rPr lang="fr-FR" smtClean="0"/>
              <a:t>15/05/2019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11A5-F6BF-4DE6-81F1-29BFC58A7A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29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8FFE9-4393-40D9-A480-EBF98E33E2A8}" type="datetimeFigureOut">
              <a:rPr lang="fr-FR" smtClean="0"/>
              <a:t>15/05/2019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11A5-F6BF-4DE6-81F1-29BFC58A7A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32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8FFE9-4393-40D9-A480-EBF98E33E2A8}" type="datetimeFigureOut">
              <a:rPr lang="fr-FR" smtClean="0"/>
              <a:t>15/05/2019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011A5-F6BF-4DE6-81F1-29BFC58A7A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1994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hyperlink" Target="http://www.handissimo.fr/" TargetMode="External"/><Relationship Id="rId7" Type="http://schemas.openxmlformats.org/officeDocument/2006/relationships/image" Target="../media/image31.emf"/><Relationship Id="rId12" Type="http://schemas.openxmlformats.org/officeDocument/2006/relationships/image" Target="../media/image36.png"/><Relationship Id="rId17" Type="http://schemas.openxmlformats.org/officeDocument/2006/relationships/image" Target="../media/image39.jpg"/><Relationship Id="rId2" Type="http://schemas.openxmlformats.org/officeDocument/2006/relationships/image" Target="../media/image5.jp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5.png"/><Relationship Id="rId5" Type="http://schemas.openxmlformats.org/officeDocument/2006/relationships/image" Target="../media/image30.jpg"/><Relationship Id="rId15" Type="http://schemas.openxmlformats.org/officeDocument/2006/relationships/image" Target="../media/image4.png"/><Relationship Id="rId10" Type="http://schemas.openxmlformats.org/officeDocument/2006/relationships/image" Target="../media/image34.png"/><Relationship Id="rId4" Type="http://schemas.openxmlformats.org/officeDocument/2006/relationships/image" Target="../media/image23.jpg"/><Relationship Id="rId9" Type="http://schemas.openxmlformats.org/officeDocument/2006/relationships/image" Target="../media/image33.png"/><Relationship Id="rId1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015" y="176715"/>
            <a:ext cx="4615385" cy="1550575"/>
          </a:xfrm>
          <a:prstGeom prst="rect">
            <a:avLst/>
          </a:prstGeom>
        </p:spPr>
      </p:pic>
      <p:sp>
        <p:nvSpPr>
          <p:cNvPr id="12" name="Espace réservé du contenu 2"/>
          <p:cNvSpPr txBox="1">
            <a:spLocks/>
          </p:cNvSpPr>
          <p:nvPr/>
        </p:nvSpPr>
        <p:spPr>
          <a:xfrm>
            <a:off x="5705899" y="2942055"/>
            <a:ext cx="4615385" cy="6120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SzPct val="100000"/>
              <a:buNone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Keep Calm Med" pitchFamily="2" charset="0"/>
                <a:ea typeface="Lora"/>
                <a:cs typeface="Lora"/>
              </a:rPr>
              <a:t>Rencontres partenariales </a:t>
            </a:r>
          </a:p>
          <a:p>
            <a:pPr marL="0" indent="0" algn="ctr">
              <a:spcBef>
                <a:spcPts val="0"/>
              </a:spcBef>
              <a:buSzPct val="100000"/>
              <a:buNone/>
            </a:pP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latin typeface="Keep Calm Med" pitchFamily="2" charset="0"/>
              <a:ea typeface="Lora"/>
              <a:cs typeface="Lora"/>
            </a:endParaRPr>
          </a:p>
          <a:p>
            <a:pPr marL="0" indent="0" algn="ctr">
              <a:spcBef>
                <a:spcPts val="0"/>
              </a:spcBef>
              <a:buSzPct val="100000"/>
              <a:buNone/>
            </a:pPr>
            <a:r>
              <a:rPr lang="fr-F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eep Calm Med" pitchFamily="2" charset="0"/>
                <a:ea typeface="Lora"/>
                <a:cs typeface="Lora"/>
              </a:rPr>
              <a:t>Co-construire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Keep Calm Med" pitchFamily="2" charset="0"/>
                <a:ea typeface="Lora"/>
                <a:cs typeface="Lora"/>
              </a:rPr>
              <a:t> </a:t>
            </a:r>
          </a:p>
          <a:p>
            <a:pPr marL="0" indent="0" algn="ctr">
              <a:spcBef>
                <a:spcPts val="0"/>
              </a:spcBef>
              <a:buSzPct val="100000"/>
              <a:buNone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Keep Calm Med" pitchFamily="2" charset="0"/>
                <a:ea typeface="Lora"/>
                <a:cs typeface="Lora"/>
              </a:rPr>
              <a:t>avec les familles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Keep Calm Med" pitchFamily="2" charset="0"/>
              <a:ea typeface="Lora"/>
              <a:cs typeface="Lora"/>
            </a:endParaRPr>
          </a:p>
          <a:p>
            <a:pPr marL="0" indent="0" algn="ctr">
              <a:spcBef>
                <a:spcPts val="0"/>
              </a:spcBef>
              <a:buSzPct val="100000"/>
              <a:buNone/>
            </a:pP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Keep Calm Med" pitchFamily="2" charset="0"/>
              <a:ea typeface="Lora"/>
              <a:cs typeface="Lora"/>
            </a:endParaRPr>
          </a:p>
          <a:p>
            <a:pPr marL="0" indent="0" algn="ctr">
              <a:spcBef>
                <a:spcPts val="0"/>
              </a:spcBef>
              <a:buSzPct val="100000"/>
              <a:buNone/>
            </a:pP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Keep Calm Med" pitchFamily="2" charset="0"/>
              <a:ea typeface="Lora"/>
              <a:cs typeface="Lora"/>
            </a:endParaRPr>
          </a:p>
          <a:p>
            <a:pPr marL="0" indent="0" algn="ctr">
              <a:spcBef>
                <a:spcPts val="0"/>
              </a:spcBef>
              <a:buSzPct val="100000"/>
              <a:buNone/>
            </a:pP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Keep Calm Med" pitchFamily="2" charset="0"/>
              <a:ea typeface="Lora"/>
              <a:cs typeface="Lora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8E126F7-E445-4ED0-9CD3-8ADCAEC8F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362676" cy="75596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66397CB-D4D3-41DE-AF02-625FA36BEF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156" y="6554841"/>
            <a:ext cx="1711936" cy="86189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694DED1-754C-4A95-B2E9-36AF11F80D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4015" y="6734476"/>
            <a:ext cx="2179577" cy="68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98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6480E2A-B388-4031-8B83-9B215F664E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9" y="58169"/>
            <a:ext cx="1135031" cy="111413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E763FEC-C775-4D3F-B19B-DD1DB6E1B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24" y="1273687"/>
            <a:ext cx="9392121" cy="626790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1812451-EEF2-4107-B2E2-E18F69B0A2A1}"/>
              </a:ext>
            </a:extLst>
          </p:cNvPr>
          <p:cNvSpPr/>
          <p:nvPr/>
        </p:nvSpPr>
        <p:spPr>
          <a:xfrm>
            <a:off x="606968" y="7430413"/>
            <a:ext cx="9724571" cy="258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EF982C4-E05F-43B2-87F2-EAEB36A83934}"/>
              </a:ext>
            </a:extLst>
          </p:cNvPr>
          <p:cNvSpPr txBox="1">
            <a:spLocks/>
          </p:cNvSpPr>
          <p:nvPr/>
        </p:nvSpPr>
        <p:spPr>
          <a:xfrm>
            <a:off x="1629126" y="337202"/>
            <a:ext cx="8937478" cy="765443"/>
          </a:xfrm>
          <a:prstGeom prst="rect">
            <a:avLst/>
          </a:prstGeom>
        </p:spPr>
        <p:txBody>
          <a:bodyPr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>
                <a:solidFill>
                  <a:srgbClr val="45A9A4"/>
                </a:solidFill>
                <a:latin typeface="Keep Calm Med" pitchFamily="2" charset="0"/>
              </a:rPr>
              <a:t>2- LE DECODEUR DU HANDICAP : </a:t>
            </a:r>
          </a:p>
          <a:p>
            <a:pPr algn="ctr"/>
            <a:r>
              <a:rPr lang="fr-FR" sz="2200" dirty="0">
                <a:solidFill>
                  <a:srgbClr val="45A9A4"/>
                </a:solidFill>
                <a:latin typeface="Keep Calm Med" pitchFamily="2" charset="0"/>
              </a:rPr>
              <a:t>des informations simples, sans jargon, </a:t>
            </a:r>
          </a:p>
          <a:p>
            <a:pPr algn="ctr"/>
            <a:r>
              <a:rPr lang="fr-FR" sz="2200" dirty="0">
                <a:solidFill>
                  <a:srgbClr val="45A9A4"/>
                </a:solidFill>
                <a:latin typeface="Keep Calm Med" pitchFamily="2" charset="0"/>
              </a:rPr>
              <a:t>accessibles pour les familles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20D49C-4884-46F6-9482-ABBB47843285}"/>
              </a:ext>
            </a:extLst>
          </p:cNvPr>
          <p:cNvSpPr/>
          <p:nvPr/>
        </p:nvSpPr>
        <p:spPr>
          <a:xfrm>
            <a:off x="-14512" y="1509263"/>
            <a:ext cx="6564922" cy="215704"/>
          </a:xfrm>
          <a:prstGeom prst="rect">
            <a:avLst/>
          </a:prstGeom>
          <a:solidFill>
            <a:srgbClr val="61C0BC"/>
          </a:solidFill>
          <a:ln>
            <a:solidFill>
              <a:srgbClr val="61C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5107AC-A3D7-4788-8A88-876ED7894EC7}"/>
              </a:ext>
            </a:extLst>
          </p:cNvPr>
          <p:cNvSpPr/>
          <p:nvPr/>
        </p:nvSpPr>
        <p:spPr>
          <a:xfrm>
            <a:off x="5225142" y="1508143"/>
            <a:ext cx="5466671" cy="215704"/>
          </a:xfrm>
          <a:prstGeom prst="rect">
            <a:avLst/>
          </a:prstGeom>
          <a:solidFill>
            <a:srgbClr val="FAB03F"/>
          </a:solidFill>
          <a:ln>
            <a:solidFill>
              <a:srgbClr val="FAB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5259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06AE4AE-C2FE-46F7-8F45-DD41E6DC86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9" y="58169"/>
            <a:ext cx="1135031" cy="111413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42F2599-FCF0-405B-9F33-5B426946A0B2}"/>
              </a:ext>
            </a:extLst>
          </p:cNvPr>
          <p:cNvSpPr/>
          <p:nvPr/>
        </p:nvSpPr>
        <p:spPr>
          <a:xfrm>
            <a:off x="1" y="1378634"/>
            <a:ext cx="6564922" cy="215704"/>
          </a:xfrm>
          <a:prstGeom prst="rect">
            <a:avLst/>
          </a:prstGeom>
          <a:solidFill>
            <a:srgbClr val="61C0BC"/>
          </a:solidFill>
          <a:ln>
            <a:solidFill>
              <a:srgbClr val="61C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06FEEF-6A54-41EA-9DB9-DC81A7E10358}"/>
              </a:ext>
            </a:extLst>
          </p:cNvPr>
          <p:cNvSpPr/>
          <p:nvPr/>
        </p:nvSpPr>
        <p:spPr>
          <a:xfrm>
            <a:off x="5239655" y="1377514"/>
            <a:ext cx="5466671" cy="215704"/>
          </a:xfrm>
          <a:prstGeom prst="rect">
            <a:avLst/>
          </a:prstGeom>
          <a:solidFill>
            <a:srgbClr val="FAB03F"/>
          </a:solidFill>
          <a:ln>
            <a:solidFill>
              <a:srgbClr val="FAB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75AC989-D11D-435B-996E-CAA28307B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773" y="5842925"/>
            <a:ext cx="2347671" cy="172874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259DFBC-06F7-437C-8A9E-B5E2FC9FC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3012" y="1848320"/>
            <a:ext cx="6191250" cy="406717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A0E1384-5DEA-4AD4-9474-9CEE4D7DF5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9" y="1593218"/>
            <a:ext cx="2017916" cy="201791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78EAB1A-06FD-4265-BCC0-9FECCA520E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801" y="1848320"/>
            <a:ext cx="1553622" cy="1553622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28BD4982-C1CB-4997-B2FA-CEB070A0C65C}"/>
              </a:ext>
            </a:extLst>
          </p:cNvPr>
          <p:cNvSpPr txBox="1">
            <a:spLocks/>
          </p:cNvSpPr>
          <p:nvPr/>
        </p:nvSpPr>
        <p:spPr>
          <a:xfrm>
            <a:off x="1134167" y="105263"/>
            <a:ext cx="9739290" cy="765443"/>
          </a:xfrm>
          <a:prstGeom prst="rect">
            <a:avLst/>
          </a:prstGeom>
        </p:spPr>
        <p:txBody>
          <a:bodyPr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2800" dirty="0">
                <a:solidFill>
                  <a:srgbClr val="45A9A4"/>
                </a:solidFill>
                <a:latin typeface="Keep Calm Med" pitchFamily="2" charset="0"/>
              </a:rPr>
              <a:t>Comment ça marche ? </a:t>
            </a:r>
          </a:p>
          <a:p>
            <a:pPr algn="ctr">
              <a:lnSpc>
                <a:spcPct val="100000"/>
              </a:lnSpc>
            </a:pPr>
            <a:r>
              <a:rPr lang="fr-FR" sz="2400" dirty="0">
                <a:solidFill>
                  <a:srgbClr val="45A9A4"/>
                </a:solidFill>
                <a:latin typeface="Keep Calm Med" pitchFamily="2" charset="0"/>
              </a:rPr>
              <a:t>La base de données est collaborative, </a:t>
            </a:r>
          </a:p>
          <a:p>
            <a:pPr algn="ctr">
              <a:lnSpc>
                <a:spcPct val="100000"/>
              </a:lnSpc>
            </a:pPr>
            <a:r>
              <a:rPr lang="fr-FR" sz="2400" dirty="0">
                <a:solidFill>
                  <a:srgbClr val="45A9A4"/>
                </a:solidFill>
                <a:latin typeface="Keep Calm Med" pitchFamily="2" charset="0"/>
              </a:rPr>
              <a:t>professionnels et familles participent.</a:t>
            </a:r>
            <a:endParaRPr lang="fr-FR" sz="2000" dirty="0">
              <a:solidFill>
                <a:srgbClr val="45A9A4"/>
              </a:solidFill>
              <a:latin typeface="Keep Calm Med" pitchFamily="2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14C56A1-6E46-449F-A14E-0FACA6F5E2AE}"/>
              </a:ext>
            </a:extLst>
          </p:cNvPr>
          <p:cNvSpPr txBox="1"/>
          <p:nvPr/>
        </p:nvSpPr>
        <p:spPr>
          <a:xfrm>
            <a:off x="402271" y="5711355"/>
            <a:ext cx="26502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Professionnels et parents sont invités à référencer les solutions qu’ils connaissent.</a:t>
            </a:r>
          </a:p>
        </p:txBody>
      </p:sp>
    </p:spTree>
    <p:extLst>
      <p:ext uri="{BB962C8B-B14F-4D97-AF65-F5344CB8AC3E}">
        <p14:creationId xmlns:p14="http://schemas.microsoft.com/office/powerpoint/2010/main" val="352272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06AE4AE-C2FE-46F7-8F45-DD41E6DC86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9" y="58169"/>
            <a:ext cx="1135031" cy="11141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C4DB10B-554B-43F5-B746-AE41CFB78802}"/>
              </a:ext>
            </a:extLst>
          </p:cNvPr>
          <p:cNvSpPr/>
          <p:nvPr/>
        </p:nvSpPr>
        <p:spPr>
          <a:xfrm>
            <a:off x="1" y="1378634"/>
            <a:ext cx="6564922" cy="215704"/>
          </a:xfrm>
          <a:prstGeom prst="rect">
            <a:avLst/>
          </a:prstGeom>
          <a:solidFill>
            <a:srgbClr val="61C0BC"/>
          </a:solidFill>
          <a:ln>
            <a:solidFill>
              <a:srgbClr val="61C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A13C2F-6483-46DE-996B-A123F1C8921A}"/>
              </a:ext>
            </a:extLst>
          </p:cNvPr>
          <p:cNvSpPr/>
          <p:nvPr/>
        </p:nvSpPr>
        <p:spPr>
          <a:xfrm>
            <a:off x="5239655" y="1377514"/>
            <a:ext cx="5466671" cy="215704"/>
          </a:xfrm>
          <a:prstGeom prst="rect">
            <a:avLst/>
          </a:prstGeom>
          <a:solidFill>
            <a:srgbClr val="FAB03F"/>
          </a:solidFill>
          <a:ln>
            <a:solidFill>
              <a:srgbClr val="FAB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389EC10-6968-49E7-90C2-AB9A6A3507D2}"/>
              </a:ext>
            </a:extLst>
          </p:cNvPr>
          <p:cNvSpPr txBox="1">
            <a:spLocks/>
          </p:cNvSpPr>
          <p:nvPr/>
        </p:nvSpPr>
        <p:spPr>
          <a:xfrm>
            <a:off x="865651" y="432574"/>
            <a:ext cx="10132850" cy="765443"/>
          </a:xfrm>
          <a:prstGeom prst="rect">
            <a:avLst/>
          </a:prstGeom>
        </p:spPr>
        <p:txBody>
          <a:bodyPr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dirty="0">
                <a:solidFill>
                  <a:srgbClr val="45A9A4"/>
                </a:solidFill>
                <a:latin typeface="Keep Calm Med" pitchFamily="2" charset="0"/>
              </a:rPr>
              <a:t>2019, l’étape 2 de Handissimo :</a:t>
            </a:r>
          </a:p>
          <a:p>
            <a:pPr algn="ctr"/>
            <a:r>
              <a:rPr lang="fr-FR" sz="2400" dirty="0">
                <a:solidFill>
                  <a:srgbClr val="45A9A4"/>
                </a:solidFill>
                <a:latin typeface="Keep Calm Med" pitchFamily="2" charset="0"/>
              </a:rPr>
              <a:t>Construire avec tous la base de données nationale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F2E7CD-C90B-4477-944D-DA747E7FADE6}"/>
              </a:ext>
            </a:extLst>
          </p:cNvPr>
          <p:cNvSpPr/>
          <p:nvPr/>
        </p:nvSpPr>
        <p:spPr>
          <a:xfrm>
            <a:off x="1652940" y="3281592"/>
            <a:ext cx="2448732" cy="1242770"/>
          </a:xfrm>
          <a:prstGeom prst="rect">
            <a:avLst/>
          </a:prstGeom>
          <a:solidFill>
            <a:srgbClr val="45A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ETAPE 1  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2018 : le prototype lyonnais fonctionne</a:t>
            </a:r>
          </a:p>
          <a:p>
            <a:pPr algn="ctr"/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005951-72A4-4813-B41B-E0EE28F540A5}"/>
              </a:ext>
            </a:extLst>
          </p:cNvPr>
          <p:cNvSpPr/>
          <p:nvPr/>
        </p:nvSpPr>
        <p:spPr>
          <a:xfrm>
            <a:off x="4500813" y="3281868"/>
            <a:ext cx="3185867" cy="1240904"/>
          </a:xfrm>
          <a:prstGeom prst="rect">
            <a:avLst/>
          </a:prstGeom>
          <a:solidFill>
            <a:srgbClr val="45A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ETAPE 2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2019 : consolidation des données disponibles dans toute la France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9A49C1-FF03-482A-B77B-901113C042E1}"/>
              </a:ext>
            </a:extLst>
          </p:cNvPr>
          <p:cNvSpPr/>
          <p:nvPr/>
        </p:nvSpPr>
        <p:spPr>
          <a:xfrm>
            <a:off x="8257594" y="3280001"/>
            <a:ext cx="2448732" cy="1242770"/>
          </a:xfrm>
          <a:prstGeom prst="rect">
            <a:avLst/>
          </a:prstGeom>
          <a:solidFill>
            <a:srgbClr val="45A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ETAPE 3 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2020 : service national +  développement d’autres services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C13C92-AB7E-4137-8DF5-212BC6518530}"/>
              </a:ext>
            </a:extLst>
          </p:cNvPr>
          <p:cNvSpPr/>
          <p:nvPr/>
        </p:nvSpPr>
        <p:spPr>
          <a:xfrm>
            <a:off x="1670459" y="4868358"/>
            <a:ext cx="2448732" cy="448962"/>
          </a:xfrm>
          <a:prstGeom prst="rect">
            <a:avLst/>
          </a:prstGeom>
          <a:noFill/>
          <a:ln>
            <a:solidFill>
              <a:srgbClr val="45A9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Région lyonnaise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D357D3-E0D5-4D1B-BE00-87AC8B09472F}"/>
              </a:ext>
            </a:extLst>
          </p:cNvPr>
          <p:cNvSpPr/>
          <p:nvPr/>
        </p:nvSpPr>
        <p:spPr>
          <a:xfrm>
            <a:off x="4490201" y="4861947"/>
            <a:ext cx="3213997" cy="4489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Peu à peu national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D17EDE-37EA-42D3-97D2-1D0109A5E10E}"/>
              </a:ext>
            </a:extLst>
          </p:cNvPr>
          <p:cNvSpPr/>
          <p:nvPr/>
        </p:nvSpPr>
        <p:spPr>
          <a:xfrm>
            <a:off x="8257593" y="4868358"/>
            <a:ext cx="2448731" cy="448962"/>
          </a:xfrm>
          <a:prstGeom prst="rect">
            <a:avLst/>
          </a:prstGeom>
          <a:noFill/>
          <a:ln>
            <a:solidFill>
              <a:srgbClr val="45A9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National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FC7A92C-DD41-4833-BC16-508467A99B14}"/>
              </a:ext>
            </a:extLst>
          </p:cNvPr>
          <p:cNvSpPr txBox="1"/>
          <p:nvPr/>
        </p:nvSpPr>
        <p:spPr>
          <a:xfrm>
            <a:off x="136370" y="4825254"/>
            <a:ext cx="1704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Périmètre géographique </a:t>
            </a:r>
          </a:p>
        </p:txBody>
      </p:sp>
      <p:sp>
        <p:nvSpPr>
          <p:cNvPr id="30" name="Flèche : droite 29">
            <a:extLst>
              <a:ext uri="{FF2B5EF4-FFF2-40B4-BE49-F238E27FC236}">
                <a16:creationId xmlns:a16="http://schemas.microsoft.com/office/drawing/2014/main" id="{A3466C57-91D7-4903-9552-2A22CB749BE7}"/>
              </a:ext>
            </a:extLst>
          </p:cNvPr>
          <p:cNvSpPr/>
          <p:nvPr/>
        </p:nvSpPr>
        <p:spPr>
          <a:xfrm>
            <a:off x="3887948" y="3553044"/>
            <a:ext cx="798285" cy="696685"/>
          </a:xfrm>
          <a:prstGeom prst="rightArrow">
            <a:avLst/>
          </a:prstGeom>
          <a:solidFill>
            <a:srgbClr val="FAB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 : droite 30">
            <a:extLst>
              <a:ext uri="{FF2B5EF4-FFF2-40B4-BE49-F238E27FC236}">
                <a16:creationId xmlns:a16="http://schemas.microsoft.com/office/drawing/2014/main" id="{217895E2-66FC-40F4-B416-17C9FB6ABAEA}"/>
              </a:ext>
            </a:extLst>
          </p:cNvPr>
          <p:cNvSpPr/>
          <p:nvPr/>
        </p:nvSpPr>
        <p:spPr>
          <a:xfrm>
            <a:off x="7627936" y="3536418"/>
            <a:ext cx="798285" cy="696685"/>
          </a:xfrm>
          <a:prstGeom prst="rightArrow">
            <a:avLst/>
          </a:prstGeom>
          <a:solidFill>
            <a:srgbClr val="FAB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D65426-091E-42C1-80F2-DC14C598E63E}"/>
              </a:ext>
            </a:extLst>
          </p:cNvPr>
          <p:cNvSpPr/>
          <p:nvPr/>
        </p:nvSpPr>
        <p:spPr>
          <a:xfrm>
            <a:off x="4502889" y="5586124"/>
            <a:ext cx="3213997" cy="8398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Les familles, les professionnels et les institutionnels construisent ensemble cette base de solutions</a:t>
            </a:r>
          </a:p>
        </p:txBody>
      </p:sp>
      <p:sp>
        <p:nvSpPr>
          <p:cNvPr id="33" name="Flèche : droite 32">
            <a:extLst>
              <a:ext uri="{FF2B5EF4-FFF2-40B4-BE49-F238E27FC236}">
                <a16:creationId xmlns:a16="http://schemas.microsoft.com/office/drawing/2014/main" id="{DA86E9A2-D016-468C-95DD-069635601E58}"/>
              </a:ext>
            </a:extLst>
          </p:cNvPr>
          <p:cNvSpPr/>
          <p:nvPr/>
        </p:nvSpPr>
        <p:spPr>
          <a:xfrm rot="5400000">
            <a:off x="5908763" y="5063120"/>
            <a:ext cx="448962" cy="696685"/>
          </a:xfrm>
          <a:prstGeom prst="rightArrow">
            <a:avLst/>
          </a:prstGeom>
          <a:solidFill>
            <a:srgbClr val="FAB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300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06AE4AE-C2FE-46F7-8F45-DD41E6DC86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9" y="58169"/>
            <a:ext cx="1135031" cy="1114139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DB35DFE5-92D3-40EA-AE47-B53E20F690B5}"/>
              </a:ext>
            </a:extLst>
          </p:cNvPr>
          <p:cNvSpPr txBox="1">
            <a:spLocks/>
          </p:cNvSpPr>
          <p:nvPr/>
        </p:nvSpPr>
        <p:spPr>
          <a:xfrm>
            <a:off x="1402413" y="232516"/>
            <a:ext cx="9164191" cy="765443"/>
          </a:xfrm>
          <a:prstGeom prst="rect">
            <a:avLst/>
          </a:prstGeom>
        </p:spPr>
        <p:txBody>
          <a:bodyPr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fr-FR" sz="2800" dirty="0">
                <a:solidFill>
                  <a:srgbClr val="45A9A4"/>
                </a:solidFill>
                <a:latin typeface="Keep Calm Med" pitchFamily="2" charset="0"/>
              </a:rPr>
              <a:t>Une valeur forte du projet : écouter les familles avant toute décision - </a:t>
            </a:r>
            <a:r>
              <a:rPr lang="fr-FR" sz="2800" dirty="0" err="1">
                <a:solidFill>
                  <a:srgbClr val="45A9A4"/>
                </a:solidFill>
                <a:latin typeface="Keep Calm Med" pitchFamily="2" charset="0"/>
              </a:rPr>
              <a:t>empowerment</a:t>
            </a:r>
            <a:endParaRPr lang="fr-FR" sz="2800" dirty="0">
              <a:solidFill>
                <a:srgbClr val="45A9A4"/>
              </a:solidFill>
              <a:latin typeface="Keep Calm Med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2F2599-FCF0-405B-9F33-5B426946A0B2}"/>
              </a:ext>
            </a:extLst>
          </p:cNvPr>
          <p:cNvSpPr/>
          <p:nvPr/>
        </p:nvSpPr>
        <p:spPr>
          <a:xfrm>
            <a:off x="1" y="1378634"/>
            <a:ext cx="6564922" cy="215704"/>
          </a:xfrm>
          <a:prstGeom prst="rect">
            <a:avLst/>
          </a:prstGeom>
          <a:solidFill>
            <a:srgbClr val="61C0BC"/>
          </a:solidFill>
          <a:ln>
            <a:solidFill>
              <a:srgbClr val="61C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06FEEF-6A54-41EA-9DB9-DC81A7E10358}"/>
              </a:ext>
            </a:extLst>
          </p:cNvPr>
          <p:cNvSpPr/>
          <p:nvPr/>
        </p:nvSpPr>
        <p:spPr>
          <a:xfrm>
            <a:off x="5239655" y="1377514"/>
            <a:ext cx="5466671" cy="215704"/>
          </a:xfrm>
          <a:prstGeom prst="rect">
            <a:avLst/>
          </a:prstGeom>
          <a:solidFill>
            <a:srgbClr val="FAB03F"/>
          </a:solidFill>
          <a:ln>
            <a:solidFill>
              <a:srgbClr val="FAB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C7DE78F-73D9-4CAB-84E4-D7672998CB5F}"/>
              </a:ext>
            </a:extLst>
          </p:cNvPr>
          <p:cNvSpPr txBox="1"/>
          <p:nvPr/>
        </p:nvSpPr>
        <p:spPr>
          <a:xfrm>
            <a:off x="493486" y="2133600"/>
            <a:ext cx="100293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 dirty="0"/>
              <a:t>Associer les familles à chaque étape de la construction de l’outil : conception, tests, choix des fonctionnalités qui aideront réellement les parents</a:t>
            </a:r>
          </a:p>
          <a:p>
            <a:pPr marL="285750" indent="-285750">
              <a:buFontTx/>
              <a:buChar char="-"/>
            </a:pPr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 err="1"/>
              <a:t>Handissimo</a:t>
            </a:r>
            <a:r>
              <a:rPr lang="fr-FR" sz="2400" dirty="0"/>
              <a:t> donne </a:t>
            </a:r>
            <a:r>
              <a:rPr lang="fr-FR" sz="2400" b="1" dirty="0"/>
              <a:t>la capacité aux familles à choisir </a:t>
            </a:r>
            <a:r>
              <a:rPr lang="fr-FR" sz="2400" dirty="0"/>
              <a:t>et à comprendre les règles (accès direct ou notification MDPH, coûts, parcours possibles, …) </a:t>
            </a:r>
          </a:p>
          <a:p>
            <a:pPr marL="285750" indent="-285750">
              <a:buFontTx/>
              <a:buChar char="-"/>
            </a:pPr>
            <a:endParaRPr lang="fr-FR" sz="2400" dirty="0"/>
          </a:p>
          <a:p>
            <a:pPr marL="285750" indent="-285750">
              <a:buFontTx/>
              <a:buChar char="-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846256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06AE4AE-C2FE-46F7-8F45-DD41E6DC86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9" y="58169"/>
            <a:ext cx="1135031" cy="1114139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DB35DFE5-92D3-40EA-AE47-B53E20F690B5}"/>
              </a:ext>
            </a:extLst>
          </p:cNvPr>
          <p:cNvSpPr txBox="1">
            <a:spLocks/>
          </p:cNvSpPr>
          <p:nvPr/>
        </p:nvSpPr>
        <p:spPr>
          <a:xfrm>
            <a:off x="279480" y="259351"/>
            <a:ext cx="10132850" cy="765443"/>
          </a:xfrm>
          <a:prstGeom prst="rect">
            <a:avLst/>
          </a:prstGeom>
        </p:spPr>
        <p:txBody>
          <a:bodyPr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>
                <a:solidFill>
                  <a:srgbClr val="45A9A4"/>
                </a:solidFill>
                <a:latin typeface="Keep Calm Med" pitchFamily="2" charset="0"/>
              </a:rPr>
              <a:t>L’équipe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9C32BA-F60D-4A4B-8FE6-1E6EAADAD8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53" y="6061319"/>
            <a:ext cx="3429875" cy="151754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B796054-D6A8-4960-A9D6-FCBFC770CA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7" y="5472684"/>
            <a:ext cx="1100099" cy="1013201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4A6EF844-0661-4D25-B1BB-F777B3087DCE}"/>
              </a:ext>
            </a:extLst>
          </p:cNvPr>
          <p:cNvSpPr txBox="1"/>
          <p:nvPr/>
        </p:nvSpPr>
        <p:spPr>
          <a:xfrm>
            <a:off x="2658346" y="3527743"/>
            <a:ext cx="5084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L’association </a:t>
            </a:r>
            <a:r>
              <a:rPr lang="fr-FR" dirty="0" err="1"/>
              <a:t>Handissimo</a:t>
            </a:r>
            <a:r>
              <a:rPr lang="fr-FR" dirty="0"/>
              <a:t> : </a:t>
            </a:r>
          </a:p>
          <a:p>
            <a:pPr algn="ctr"/>
            <a:r>
              <a:rPr lang="fr-FR" dirty="0"/>
              <a:t>parents et professionnels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12D6FF8-DA45-46BC-8425-B1E9A218175C}"/>
              </a:ext>
            </a:extLst>
          </p:cNvPr>
          <p:cNvSpPr txBox="1"/>
          <p:nvPr/>
        </p:nvSpPr>
        <p:spPr>
          <a:xfrm>
            <a:off x="782263" y="3486370"/>
            <a:ext cx="2179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L’équipe Handissimo à Lyon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5C34973-8BCD-4B6E-BAB0-3CAE466065D4}"/>
              </a:ext>
            </a:extLst>
          </p:cNvPr>
          <p:cNvSpPr txBox="1"/>
          <p:nvPr/>
        </p:nvSpPr>
        <p:spPr>
          <a:xfrm>
            <a:off x="1622836" y="5072336"/>
            <a:ext cx="2437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Soutien « métier » et « réseau » </a:t>
            </a:r>
          </a:p>
          <a:p>
            <a:r>
              <a:rPr lang="fr-FR" dirty="0"/>
              <a:t>de la Fondation OVE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9FDDCDDC-4F66-4B43-9479-27B7A5973A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7685" y="6462014"/>
            <a:ext cx="567049" cy="687332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98C6A0FB-BE1B-475E-96EF-7B57BFBF7775}"/>
              </a:ext>
            </a:extLst>
          </p:cNvPr>
          <p:cNvSpPr txBox="1"/>
          <p:nvPr/>
        </p:nvSpPr>
        <p:spPr>
          <a:xfrm>
            <a:off x="7518400" y="5115772"/>
            <a:ext cx="2881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Soutien « entrepreneuriat » de la fondation Emergences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8FE4C0EA-A709-4EAB-9530-5D1671204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955" y="5554781"/>
            <a:ext cx="2851985" cy="114594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90C9AF-EA2B-4CD4-908F-15260C3949E4}"/>
              </a:ext>
            </a:extLst>
          </p:cNvPr>
          <p:cNvSpPr/>
          <p:nvPr/>
        </p:nvSpPr>
        <p:spPr>
          <a:xfrm>
            <a:off x="366252" y="1324221"/>
            <a:ext cx="9416377" cy="3155250"/>
          </a:xfrm>
          <a:prstGeom prst="rect">
            <a:avLst/>
          </a:prstGeom>
          <a:noFill/>
          <a:ln w="28575">
            <a:solidFill>
              <a:srgbClr val="45A9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1934EBD5-E125-4BEA-AF10-7C44FFC4C267}"/>
              </a:ext>
            </a:extLst>
          </p:cNvPr>
          <p:cNvSpPr/>
          <p:nvPr/>
        </p:nvSpPr>
        <p:spPr>
          <a:xfrm rot="19117028">
            <a:off x="2252305" y="4542490"/>
            <a:ext cx="801151" cy="457713"/>
          </a:xfrm>
          <a:prstGeom prst="rightArrow">
            <a:avLst/>
          </a:prstGeom>
          <a:solidFill>
            <a:srgbClr val="61C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 : droite 23">
            <a:extLst>
              <a:ext uri="{FF2B5EF4-FFF2-40B4-BE49-F238E27FC236}">
                <a16:creationId xmlns:a16="http://schemas.microsoft.com/office/drawing/2014/main" id="{6AFBA7F8-8E1C-43B7-BF3A-8F5409C23E58}"/>
              </a:ext>
            </a:extLst>
          </p:cNvPr>
          <p:cNvSpPr/>
          <p:nvPr/>
        </p:nvSpPr>
        <p:spPr>
          <a:xfrm rot="13520182">
            <a:off x="7853818" y="4551742"/>
            <a:ext cx="801151" cy="457713"/>
          </a:xfrm>
          <a:prstGeom prst="rightArrow">
            <a:avLst/>
          </a:prstGeom>
          <a:solidFill>
            <a:srgbClr val="61C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194F73AD-49B7-4E2A-AF48-9B222BFB5B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979" y="5793492"/>
            <a:ext cx="1643909" cy="668522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116185BA-A8CB-4D95-968B-7806791D1D0A}"/>
              </a:ext>
            </a:extLst>
          </p:cNvPr>
          <p:cNvSpPr txBox="1"/>
          <p:nvPr/>
        </p:nvSpPr>
        <p:spPr>
          <a:xfrm>
            <a:off x="4343896" y="5133446"/>
            <a:ext cx="2612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Soutien « digital » </a:t>
            </a:r>
          </a:p>
          <a:p>
            <a:pPr algn="ctr"/>
            <a:r>
              <a:rPr lang="fr-FR" dirty="0"/>
              <a:t>de l’entreprise </a:t>
            </a:r>
            <a:r>
              <a:rPr lang="fr-FR" dirty="0" err="1"/>
              <a:t>Maltem</a:t>
            </a:r>
            <a:endParaRPr lang="fr-FR" dirty="0"/>
          </a:p>
        </p:txBody>
      </p:sp>
      <p:sp>
        <p:nvSpPr>
          <p:cNvPr id="25" name="Flèche : droite 24">
            <a:extLst>
              <a:ext uri="{FF2B5EF4-FFF2-40B4-BE49-F238E27FC236}">
                <a16:creationId xmlns:a16="http://schemas.microsoft.com/office/drawing/2014/main" id="{CBFC10AC-B099-427C-9E32-13A7172FF9AF}"/>
              </a:ext>
            </a:extLst>
          </p:cNvPr>
          <p:cNvSpPr/>
          <p:nvPr/>
        </p:nvSpPr>
        <p:spPr>
          <a:xfrm rot="16200000">
            <a:off x="5251597" y="4577602"/>
            <a:ext cx="646330" cy="457713"/>
          </a:xfrm>
          <a:prstGeom prst="rightArrow">
            <a:avLst/>
          </a:prstGeom>
          <a:solidFill>
            <a:srgbClr val="61C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F0A9DBC-6B0F-42AA-86E7-767B4EE674FF}"/>
              </a:ext>
            </a:extLst>
          </p:cNvPr>
          <p:cNvSpPr/>
          <p:nvPr/>
        </p:nvSpPr>
        <p:spPr>
          <a:xfrm>
            <a:off x="-14512" y="1186990"/>
            <a:ext cx="6564922" cy="215704"/>
          </a:xfrm>
          <a:prstGeom prst="rect">
            <a:avLst/>
          </a:prstGeom>
          <a:solidFill>
            <a:srgbClr val="61C0BC"/>
          </a:solidFill>
          <a:ln>
            <a:solidFill>
              <a:srgbClr val="61C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5B8587E-9293-49AA-B7A9-241A1CA18F4D}"/>
              </a:ext>
            </a:extLst>
          </p:cNvPr>
          <p:cNvSpPr/>
          <p:nvPr/>
        </p:nvSpPr>
        <p:spPr>
          <a:xfrm>
            <a:off x="5225142" y="1185870"/>
            <a:ext cx="5466671" cy="215704"/>
          </a:xfrm>
          <a:prstGeom prst="rect">
            <a:avLst/>
          </a:prstGeom>
          <a:solidFill>
            <a:srgbClr val="FAB03F"/>
          </a:solidFill>
          <a:ln>
            <a:solidFill>
              <a:srgbClr val="FAB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C693CBD5-FD12-48A3-831E-0C35DED413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368" y="1478164"/>
            <a:ext cx="2545203" cy="1821075"/>
          </a:xfrm>
          <a:prstGeom prst="rect">
            <a:avLst/>
          </a:prstGeom>
        </p:spPr>
      </p:pic>
      <p:pic>
        <p:nvPicPr>
          <p:cNvPr id="32" name="Image 31" descr="Une image contenant personne, posant, debout, groupe&#10;&#10;Description générée avec un niveau de confiance très élevé">
            <a:extLst>
              <a:ext uri="{FF2B5EF4-FFF2-40B4-BE49-F238E27FC236}">
                <a16:creationId xmlns:a16="http://schemas.microsoft.com/office/drawing/2014/main" id="{A058B8DA-6EAB-462C-8B22-CFDF9D031C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523" y="1489116"/>
            <a:ext cx="2742887" cy="20283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BE9B21-B1EB-48CE-A15E-6B19A918F417}"/>
              </a:ext>
            </a:extLst>
          </p:cNvPr>
          <p:cNvSpPr/>
          <p:nvPr/>
        </p:nvSpPr>
        <p:spPr>
          <a:xfrm>
            <a:off x="6955973" y="3500254"/>
            <a:ext cx="2695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Eglantine </a:t>
            </a:r>
            <a:r>
              <a:rPr lang="fr-FR" dirty="0" err="1"/>
              <a:t>Eméyé</a:t>
            </a:r>
            <a:r>
              <a:rPr lang="fr-FR" dirty="0"/>
              <a:t>, présentatrice et journaliste, notre marraine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BD11811-9992-4AEF-B630-9E18F238ED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9363" y="1468601"/>
            <a:ext cx="1681842" cy="201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46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06AE4AE-C2FE-46F7-8F45-DD41E6DC86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9" y="58169"/>
            <a:ext cx="1135031" cy="1114139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DB35DFE5-92D3-40EA-AE47-B53E20F690B5}"/>
              </a:ext>
            </a:extLst>
          </p:cNvPr>
          <p:cNvSpPr txBox="1">
            <a:spLocks/>
          </p:cNvSpPr>
          <p:nvPr/>
        </p:nvSpPr>
        <p:spPr>
          <a:xfrm>
            <a:off x="1402413" y="232516"/>
            <a:ext cx="9164191" cy="765443"/>
          </a:xfrm>
          <a:prstGeom prst="rect">
            <a:avLst/>
          </a:prstGeom>
        </p:spPr>
        <p:txBody>
          <a:bodyPr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fr-FR" sz="2800" dirty="0">
                <a:solidFill>
                  <a:srgbClr val="45A9A4"/>
                </a:solidFill>
                <a:latin typeface="Keep Calm Med" pitchFamily="2" charset="0"/>
              </a:rPr>
              <a:t>Que faire pour participer au déploiement de </a:t>
            </a:r>
            <a:r>
              <a:rPr lang="fr-FR" sz="2800" dirty="0" err="1">
                <a:solidFill>
                  <a:srgbClr val="45A9A4"/>
                </a:solidFill>
                <a:latin typeface="Keep Calm Med" pitchFamily="2" charset="0"/>
              </a:rPr>
              <a:t>Handissimo</a:t>
            </a:r>
            <a:r>
              <a:rPr lang="fr-FR" sz="2800" dirty="0">
                <a:solidFill>
                  <a:srgbClr val="45A9A4"/>
                </a:solidFill>
                <a:latin typeface="Keep Calm Med" pitchFamily="2" charset="0"/>
              </a:rPr>
              <a:t> 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2F2599-FCF0-405B-9F33-5B426946A0B2}"/>
              </a:ext>
            </a:extLst>
          </p:cNvPr>
          <p:cNvSpPr/>
          <p:nvPr/>
        </p:nvSpPr>
        <p:spPr>
          <a:xfrm>
            <a:off x="1" y="1378634"/>
            <a:ext cx="6564922" cy="215704"/>
          </a:xfrm>
          <a:prstGeom prst="rect">
            <a:avLst/>
          </a:prstGeom>
          <a:solidFill>
            <a:srgbClr val="61C0BC"/>
          </a:solidFill>
          <a:ln>
            <a:solidFill>
              <a:srgbClr val="61C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06FEEF-6A54-41EA-9DB9-DC81A7E10358}"/>
              </a:ext>
            </a:extLst>
          </p:cNvPr>
          <p:cNvSpPr/>
          <p:nvPr/>
        </p:nvSpPr>
        <p:spPr>
          <a:xfrm>
            <a:off x="5239655" y="1377514"/>
            <a:ext cx="5466671" cy="215704"/>
          </a:xfrm>
          <a:prstGeom prst="rect">
            <a:avLst/>
          </a:prstGeom>
          <a:solidFill>
            <a:srgbClr val="FAB03F"/>
          </a:solidFill>
          <a:ln>
            <a:solidFill>
              <a:srgbClr val="FAB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C7DE78F-73D9-4CAB-84E4-D7672998CB5F}"/>
              </a:ext>
            </a:extLst>
          </p:cNvPr>
          <p:cNvSpPr txBox="1"/>
          <p:nvPr/>
        </p:nvSpPr>
        <p:spPr>
          <a:xfrm>
            <a:off x="493486" y="1828801"/>
            <a:ext cx="100293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 dirty="0"/>
              <a:t>Référencer (ou mettre à jour) les solutions sous sa responsabilité : association, ESMS, centre de diagnostic, …</a:t>
            </a:r>
          </a:p>
          <a:p>
            <a:pPr marL="285750" indent="-285750">
              <a:buFontTx/>
              <a:buChar char="-"/>
            </a:pPr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/>
              <a:t>Promouvoir la plateforme auprès des familles : affichage, mailing, présentation en CVS, …</a:t>
            </a:r>
          </a:p>
          <a:p>
            <a:pPr marL="285750" indent="-285750">
              <a:buFontTx/>
              <a:buChar char="-"/>
            </a:pPr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/>
              <a:t>Nous mettre en lien avec des familles actives sur leur territoire (</a:t>
            </a:r>
            <a:r>
              <a:rPr lang="fr-FR" sz="2400" dirty="0" err="1"/>
              <a:t>cf</a:t>
            </a:r>
            <a:r>
              <a:rPr lang="fr-FR" sz="2400" dirty="0"/>
              <a:t> le Monde de Ronan)</a:t>
            </a:r>
          </a:p>
          <a:p>
            <a:pPr marL="285750" indent="-285750">
              <a:buFontTx/>
              <a:buChar char="-"/>
            </a:pPr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/>
              <a:t>Nous aider à toucher les professionnels libéraux spécialisés sur le territoire (réseaux ? )</a:t>
            </a:r>
          </a:p>
          <a:p>
            <a:pPr marL="285750" indent="-285750">
              <a:buFontTx/>
              <a:buChar char="-"/>
            </a:pPr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/>
              <a:t>Devenir partenaire relais de proximité : correspondant local ayant une bonne connaissance des acteurs locaux, qui nous aide à vérifier les données et à contacter les relais locaux</a:t>
            </a:r>
          </a:p>
        </p:txBody>
      </p:sp>
    </p:spTree>
    <p:extLst>
      <p:ext uri="{BB962C8B-B14F-4D97-AF65-F5344CB8AC3E}">
        <p14:creationId xmlns:p14="http://schemas.microsoft.com/office/powerpoint/2010/main" val="3854884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06AE4AE-C2FE-46F7-8F45-DD41E6DC86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9" y="58169"/>
            <a:ext cx="1135031" cy="1114139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DB35DFE5-92D3-40EA-AE47-B53E20F690B5}"/>
              </a:ext>
            </a:extLst>
          </p:cNvPr>
          <p:cNvSpPr txBox="1">
            <a:spLocks/>
          </p:cNvSpPr>
          <p:nvPr/>
        </p:nvSpPr>
        <p:spPr>
          <a:xfrm>
            <a:off x="1402413" y="232516"/>
            <a:ext cx="9164191" cy="765443"/>
          </a:xfrm>
          <a:prstGeom prst="rect">
            <a:avLst/>
          </a:prstGeom>
        </p:spPr>
        <p:txBody>
          <a:bodyPr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fr-FR" sz="2800" dirty="0">
                <a:solidFill>
                  <a:srgbClr val="45A9A4"/>
                </a:solidFill>
                <a:latin typeface="Keep Calm Med" pitchFamily="2" charset="0"/>
              </a:rPr>
              <a:t>Pourquoi participer au déploiement de </a:t>
            </a:r>
            <a:r>
              <a:rPr lang="fr-FR" sz="2800" dirty="0" err="1">
                <a:solidFill>
                  <a:srgbClr val="45A9A4"/>
                </a:solidFill>
                <a:latin typeface="Keep Calm Med" pitchFamily="2" charset="0"/>
              </a:rPr>
              <a:t>Handissimo</a:t>
            </a:r>
            <a:r>
              <a:rPr lang="fr-FR" sz="2800" dirty="0">
                <a:solidFill>
                  <a:srgbClr val="45A9A4"/>
                </a:solidFill>
                <a:latin typeface="Keep Calm Med" pitchFamily="2" charset="0"/>
              </a:rPr>
              <a:t> 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2F2599-FCF0-405B-9F33-5B426946A0B2}"/>
              </a:ext>
            </a:extLst>
          </p:cNvPr>
          <p:cNvSpPr/>
          <p:nvPr/>
        </p:nvSpPr>
        <p:spPr>
          <a:xfrm>
            <a:off x="1" y="1378634"/>
            <a:ext cx="6564922" cy="215704"/>
          </a:xfrm>
          <a:prstGeom prst="rect">
            <a:avLst/>
          </a:prstGeom>
          <a:solidFill>
            <a:srgbClr val="61C0BC"/>
          </a:solidFill>
          <a:ln>
            <a:solidFill>
              <a:srgbClr val="61C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06FEEF-6A54-41EA-9DB9-DC81A7E10358}"/>
              </a:ext>
            </a:extLst>
          </p:cNvPr>
          <p:cNvSpPr/>
          <p:nvPr/>
        </p:nvSpPr>
        <p:spPr>
          <a:xfrm>
            <a:off x="5239655" y="1377514"/>
            <a:ext cx="5466671" cy="215704"/>
          </a:xfrm>
          <a:prstGeom prst="rect">
            <a:avLst/>
          </a:prstGeom>
          <a:solidFill>
            <a:srgbClr val="FAB03F"/>
          </a:solidFill>
          <a:ln>
            <a:solidFill>
              <a:srgbClr val="FAB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C7DE78F-73D9-4CAB-84E4-D7672998CB5F}"/>
              </a:ext>
            </a:extLst>
          </p:cNvPr>
          <p:cNvSpPr txBox="1"/>
          <p:nvPr/>
        </p:nvSpPr>
        <p:spPr>
          <a:xfrm>
            <a:off x="493486" y="1828801"/>
            <a:ext cx="100293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 dirty="0"/>
              <a:t>Donner de la visibilité aux solutions et dispositifs existant pour accélérer la mise en place des accompagnements </a:t>
            </a:r>
          </a:p>
          <a:p>
            <a:pPr marL="285750" indent="-285750">
              <a:buFontTx/>
              <a:buChar char="-"/>
            </a:pPr>
            <a:endParaRPr lang="fr-FR" sz="2400" dirty="0"/>
          </a:p>
          <a:p>
            <a:pPr marL="285750" indent="-285750">
              <a:buFontTx/>
              <a:buChar char="-"/>
            </a:pPr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/>
              <a:t>Participer à un projet innovant à fort impact social, complémentaire des démarches territoriales pour améliorer les parcours des familles. </a:t>
            </a:r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- Nous proposons aux solutions d’être interviewées dans une chronique Vivre FM – </a:t>
            </a:r>
            <a:r>
              <a:rPr lang="fr-FR" sz="2400" dirty="0" err="1"/>
              <a:t>Handissimo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124544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06AE4AE-C2FE-46F7-8F45-DD41E6DC86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9" y="58169"/>
            <a:ext cx="1135031" cy="1114139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86298346-D2FE-45C8-B569-E7F6718623DD}"/>
              </a:ext>
            </a:extLst>
          </p:cNvPr>
          <p:cNvSpPr txBox="1">
            <a:spLocks/>
          </p:cNvSpPr>
          <p:nvPr/>
        </p:nvSpPr>
        <p:spPr>
          <a:xfrm>
            <a:off x="1542772" y="170773"/>
            <a:ext cx="8632473" cy="708648"/>
          </a:xfrm>
          <a:prstGeom prst="rect">
            <a:avLst/>
          </a:prstGeom>
        </p:spPr>
        <p:txBody>
          <a:bodyPr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2800" dirty="0">
                <a:solidFill>
                  <a:srgbClr val="45A9A4"/>
                </a:solidFill>
                <a:latin typeface="Keep Calm Med" pitchFamily="2" charset="0"/>
              </a:rPr>
              <a:t>Conclusion : </a:t>
            </a:r>
          </a:p>
          <a:p>
            <a:pPr algn="ctr">
              <a:lnSpc>
                <a:spcPct val="100000"/>
              </a:lnSpc>
            </a:pPr>
            <a:r>
              <a:rPr lang="fr-FR" sz="2000" dirty="0">
                <a:solidFill>
                  <a:srgbClr val="45A9A4"/>
                </a:solidFill>
                <a:latin typeface="Keep Calm Med" pitchFamily="2" charset="0"/>
              </a:rPr>
              <a:t>De plus en plus de témoignages de parents et de jeunes :</a:t>
            </a:r>
            <a:endParaRPr lang="fr-FR" sz="2800" dirty="0">
              <a:solidFill>
                <a:srgbClr val="45A9A4"/>
              </a:solidFill>
              <a:latin typeface="Keep Calm Med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6A320E1-4E20-4907-9121-CED71C5858CD}"/>
              </a:ext>
            </a:extLst>
          </p:cNvPr>
          <p:cNvSpPr txBox="1"/>
          <p:nvPr/>
        </p:nvSpPr>
        <p:spPr>
          <a:xfrm>
            <a:off x="7066745" y="6519305"/>
            <a:ext cx="2537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Lauren, </a:t>
            </a:r>
            <a:r>
              <a:rPr lang="fr-FR" dirty="0"/>
              <a:t>tante d’une petite fille avec trouble </a:t>
            </a:r>
            <a:r>
              <a:rPr lang="fr-FR" dirty="0" err="1"/>
              <a:t>neuro-développemental</a:t>
            </a:r>
            <a:r>
              <a:rPr lang="fr-FR" dirty="0"/>
              <a:t> </a:t>
            </a:r>
          </a:p>
        </p:txBody>
      </p:sp>
      <p:sp>
        <p:nvSpPr>
          <p:cNvPr id="4" name="Bulle narrative : rectangle 3">
            <a:extLst>
              <a:ext uri="{FF2B5EF4-FFF2-40B4-BE49-F238E27FC236}">
                <a16:creationId xmlns:a16="http://schemas.microsoft.com/office/drawing/2014/main" id="{0DA29CB9-3F73-4D5B-A0F2-F375C2FDAE2E}"/>
              </a:ext>
            </a:extLst>
          </p:cNvPr>
          <p:cNvSpPr/>
          <p:nvPr/>
        </p:nvSpPr>
        <p:spPr>
          <a:xfrm>
            <a:off x="6279746" y="1223744"/>
            <a:ext cx="4111323" cy="646331"/>
          </a:xfrm>
          <a:prstGeom prst="wedgeRectCallout">
            <a:avLst>
              <a:gd name="adj1" fmla="val -34134"/>
              <a:gd name="adj2" fmla="val 67111"/>
            </a:avLst>
          </a:prstGeom>
          <a:solidFill>
            <a:srgbClr val="9CD8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Bulle narrative : rectangle 14">
            <a:extLst>
              <a:ext uri="{FF2B5EF4-FFF2-40B4-BE49-F238E27FC236}">
                <a16:creationId xmlns:a16="http://schemas.microsoft.com/office/drawing/2014/main" id="{65F91744-800F-4AA3-AED9-6309E1206378}"/>
              </a:ext>
            </a:extLst>
          </p:cNvPr>
          <p:cNvSpPr/>
          <p:nvPr/>
        </p:nvSpPr>
        <p:spPr>
          <a:xfrm>
            <a:off x="117830" y="2036284"/>
            <a:ext cx="6154537" cy="1727977"/>
          </a:xfrm>
          <a:prstGeom prst="wedgeRectCallout">
            <a:avLst>
              <a:gd name="adj1" fmla="val -33398"/>
              <a:gd name="adj2" fmla="val 60549"/>
            </a:avLst>
          </a:prstGeom>
          <a:solidFill>
            <a:srgbClr val="9CD8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Bulle narrative : rectangle 17">
            <a:extLst>
              <a:ext uri="{FF2B5EF4-FFF2-40B4-BE49-F238E27FC236}">
                <a16:creationId xmlns:a16="http://schemas.microsoft.com/office/drawing/2014/main" id="{C9BE58BA-8BDD-40AA-97D8-88C93B6A633C}"/>
              </a:ext>
            </a:extLst>
          </p:cNvPr>
          <p:cNvSpPr/>
          <p:nvPr/>
        </p:nvSpPr>
        <p:spPr>
          <a:xfrm>
            <a:off x="3104786" y="3912480"/>
            <a:ext cx="7251606" cy="1360567"/>
          </a:xfrm>
          <a:prstGeom prst="wedgeRectCallout">
            <a:avLst>
              <a:gd name="adj1" fmla="val 8085"/>
              <a:gd name="adj2" fmla="val 65660"/>
            </a:avLst>
          </a:prstGeom>
          <a:solidFill>
            <a:srgbClr val="9CD8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21" name="Bulle narrative : rectangle 20">
            <a:extLst>
              <a:ext uri="{FF2B5EF4-FFF2-40B4-BE49-F238E27FC236}">
                <a16:creationId xmlns:a16="http://schemas.microsoft.com/office/drawing/2014/main" id="{9151070D-7FAD-4820-BEEB-C7F0FD8FFE3C}"/>
              </a:ext>
            </a:extLst>
          </p:cNvPr>
          <p:cNvSpPr/>
          <p:nvPr/>
        </p:nvSpPr>
        <p:spPr>
          <a:xfrm>
            <a:off x="88824" y="6201632"/>
            <a:ext cx="6852246" cy="986184"/>
          </a:xfrm>
          <a:prstGeom prst="wedgeRectCallout">
            <a:avLst>
              <a:gd name="adj1" fmla="val 33461"/>
              <a:gd name="adj2" fmla="val 59142"/>
            </a:avLst>
          </a:prstGeom>
          <a:solidFill>
            <a:srgbClr val="9CD8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CBB0FD-C889-42A3-A37A-489469F28976}"/>
              </a:ext>
            </a:extLst>
          </p:cNvPr>
          <p:cNvSpPr/>
          <p:nvPr/>
        </p:nvSpPr>
        <p:spPr>
          <a:xfrm>
            <a:off x="125209" y="6233059"/>
            <a:ext cx="69712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/>
              <a:t>« Obtenir l’information pour les familles, c’est la croix et la bannière, alors qu’il existe beaucoup de choses en France. (…) Ne lâchez rien, c’est un projet d’envergure, mais il répond à un vrai besoin des familles. »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647CFC-897C-46BF-95DE-BFD4A4948EC3}"/>
              </a:ext>
            </a:extLst>
          </p:cNvPr>
          <p:cNvSpPr/>
          <p:nvPr/>
        </p:nvSpPr>
        <p:spPr>
          <a:xfrm>
            <a:off x="3204133" y="3731029"/>
            <a:ext cx="7404520" cy="1561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</a:t>
            </a:r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souhaitais juste vous dire ma gratitude et mon profond respect pour la création de ce site Vous répondez à un réel besoin des familles et parents là où nous nous sentons trop souvent abandonnés par le gouvernement et le reste de la population. Merci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»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D687830-AAB8-4177-8CF9-5B7FACA26BCF}"/>
              </a:ext>
            </a:extLst>
          </p:cNvPr>
          <p:cNvSpPr/>
          <p:nvPr/>
        </p:nvSpPr>
        <p:spPr>
          <a:xfrm>
            <a:off x="5592319" y="5546454"/>
            <a:ext cx="5099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Lydie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maman d'un enfant handicapé de 12 ans </a:t>
            </a:r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7E38B68-E10E-4698-AA51-7148FA95E5CB}"/>
              </a:ext>
            </a:extLst>
          </p:cNvPr>
          <p:cNvSpPr txBox="1"/>
          <p:nvPr/>
        </p:nvSpPr>
        <p:spPr>
          <a:xfrm>
            <a:off x="6438310" y="1326616"/>
            <a:ext cx="476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« Votre site est une très belle initiative. »</a:t>
            </a:r>
            <a:endParaRPr lang="fr-FR" dirty="0"/>
          </a:p>
          <a:p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B7E55A-1A26-4A2E-AEFD-F30FD5377D00}"/>
              </a:ext>
            </a:extLst>
          </p:cNvPr>
          <p:cNvSpPr txBox="1"/>
          <p:nvPr/>
        </p:nvSpPr>
        <p:spPr>
          <a:xfrm>
            <a:off x="5501645" y="1954716"/>
            <a:ext cx="467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/>
              <a:t>Olivier</a:t>
            </a:r>
            <a:r>
              <a:rPr lang="fr-FR" dirty="0"/>
              <a:t>, papa d’un enfant de 5 ans avec Syndrome de </a:t>
            </a:r>
            <a:r>
              <a:rPr lang="fr-FR" dirty="0" err="1"/>
              <a:t>Dravet</a:t>
            </a:r>
            <a:r>
              <a:rPr lang="fr-FR" dirty="0"/>
              <a:t> :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3013E27-6938-430A-9BAC-B2131359C361}"/>
              </a:ext>
            </a:extLst>
          </p:cNvPr>
          <p:cNvSpPr/>
          <p:nvPr/>
        </p:nvSpPr>
        <p:spPr>
          <a:xfrm>
            <a:off x="7223" y="3987699"/>
            <a:ext cx="21712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Benjamin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23 ans, </a:t>
            </a:r>
            <a:b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travailleur à </a:t>
            </a:r>
          </a:p>
          <a:p>
            <a:pPr algn="r"/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l’ESAT Les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Hermones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98955BF-CFCE-4E86-9CD4-3C20F647029E}"/>
              </a:ext>
            </a:extLst>
          </p:cNvPr>
          <p:cNvSpPr/>
          <p:nvPr/>
        </p:nvSpPr>
        <p:spPr>
          <a:xfrm>
            <a:off x="117830" y="2170024"/>
            <a:ext cx="6281057" cy="1561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Depuis tout petit j’étais suivi dans des structures spécialisés SESSAD , CLIS, ULIS, à l’IME TULLY et l’IME LES CYGNES. Pour mes parents c'était un parcours du combattant pour faire appliquer la loi 2005 dans les structures. (…) Votre plateforme est vraiment super »</a:t>
            </a:r>
          </a:p>
        </p:txBody>
      </p:sp>
    </p:spTree>
    <p:extLst>
      <p:ext uri="{BB962C8B-B14F-4D97-AF65-F5344CB8AC3E}">
        <p14:creationId xmlns:p14="http://schemas.microsoft.com/office/powerpoint/2010/main" val="1985741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ulle narrative : rectangle 29">
            <a:extLst>
              <a:ext uri="{FF2B5EF4-FFF2-40B4-BE49-F238E27FC236}">
                <a16:creationId xmlns:a16="http://schemas.microsoft.com/office/drawing/2014/main" id="{B2A90B5A-85FD-42BA-863B-018DA9DB7342}"/>
              </a:ext>
            </a:extLst>
          </p:cNvPr>
          <p:cNvSpPr/>
          <p:nvPr/>
        </p:nvSpPr>
        <p:spPr>
          <a:xfrm>
            <a:off x="362858" y="6054469"/>
            <a:ext cx="7725268" cy="1276576"/>
          </a:xfrm>
          <a:prstGeom prst="wedgeRectCallout">
            <a:avLst>
              <a:gd name="adj1" fmla="val 55154"/>
              <a:gd name="adj2" fmla="val -3019"/>
            </a:avLst>
          </a:prstGeom>
          <a:solidFill>
            <a:srgbClr val="9CD8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Bulle narrative : rectangle 26">
            <a:extLst>
              <a:ext uri="{FF2B5EF4-FFF2-40B4-BE49-F238E27FC236}">
                <a16:creationId xmlns:a16="http://schemas.microsoft.com/office/drawing/2014/main" id="{8BDB0125-31F2-4A0A-BE7D-D239F62F529A}"/>
              </a:ext>
            </a:extLst>
          </p:cNvPr>
          <p:cNvSpPr/>
          <p:nvPr/>
        </p:nvSpPr>
        <p:spPr>
          <a:xfrm>
            <a:off x="406400" y="1227233"/>
            <a:ext cx="9956800" cy="1843529"/>
          </a:xfrm>
          <a:prstGeom prst="wedgeRectCallout">
            <a:avLst>
              <a:gd name="adj1" fmla="val -33398"/>
              <a:gd name="adj2" fmla="val 60549"/>
            </a:avLst>
          </a:prstGeom>
          <a:solidFill>
            <a:srgbClr val="9CD8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06AE4AE-C2FE-46F7-8F45-DD41E6DC86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9" y="58169"/>
            <a:ext cx="1135031" cy="111413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6A320E1-4E20-4907-9121-CED71C5858CD}"/>
              </a:ext>
            </a:extLst>
          </p:cNvPr>
          <p:cNvSpPr txBox="1"/>
          <p:nvPr/>
        </p:nvSpPr>
        <p:spPr>
          <a:xfrm>
            <a:off x="125209" y="5160232"/>
            <a:ext cx="2537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Céline,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enseignante</a:t>
            </a:r>
            <a:endParaRPr lang="fr-FR" dirty="0"/>
          </a:p>
        </p:txBody>
      </p:sp>
      <p:sp>
        <p:nvSpPr>
          <p:cNvPr id="18" name="Bulle narrative : rectangle 17">
            <a:extLst>
              <a:ext uri="{FF2B5EF4-FFF2-40B4-BE49-F238E27FC236}">
                <a16:creationId xmlns:a16="http://schemas.microsoft.com/office/drawing/2014/main" id="{C9BE58BA-8BDD-40AA-97D8-88C93B6A633C}"/>
              </a:ext>
            </a:extLst>
          </p:cNvPr>
          <p:cNvSpPr/>
          <p:nvPr/>
        </p:nvSpPr>
        <p:spPr>
          <a:xfrm>
            <a:off x="406400" y="4171533"/>
            <a:ext cx="5028137" cy="529380"/>
          </a:xfrm>
          <a:prstGeom prst="wedgeRectCallout">
            <a:avLst>
              <a:gd name="adj1" fmla="val 35106"/>
              <a:gd name="adj2" fmla="val 58192"/>
            </a:avLst>
          </a:prstGeom>
          <a:solidFill>
            <a:srgbClr val="9CD8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21" name="Bulle narrative : rectangle 20">
            <a:extLst>
              <a:ext uri="{FF2B5EF4-FFF2-40B4-BE49-F238E27FC236}">
                <a16:creationId xmlns:a16="http://schemas.microsoft.com/office/drawing/2014/main" id="{9151070D-7FAD-4820-BEEB-C7F0FD8FFE3C}"/>
              </a:ext>
            </a:extLst>
          </p:cNvPr>
          <p:cNvSpPr/>
          <p:nvPr/>
        </p:nvSpPr>
        <p:spPr>
          <a:xfrm>
            <a:off x="2975802" y="4858422"/>
            <a:ext cx="7403016" cy="986184"/>
          </a:xfrm>
          <a:prstGeom prst="wedgeRectCallout">
            <a:avLst>
              <a:gd name="adj1" fmla="val 33673"/>
              <a:gd name="adj2" fmla="val 34122"/>
            </a:avLst>
          </a:prstGeom>
          <a:solidFill>
            <a:srgbClr val="9CD8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CBB0FD-C889-42A3-A37A-489469F28976}"/>
              </a:ext>
            </a:extLst>
          </p:cNvPr>
          <p:cNvSpPr/>
          <p:nvPr/>
        </p:nvSpPr>
        <p:spPr>
          <a:xfrm>
            <a:off x="3140302" y="4883233"/>
            <a:ext cx="75570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C’est vraiment précieux ce que vous faites, si vous saviez le nombre de familles démunies que je rencontre. Votre plateforme répond à un énorme besoin et évite que les familles errent à la recherche  d’une solution. »</a:t>
            </a:r>
            <a:endParaRPr lang="fr-FR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3013E27-6938-430A-9BAC-B2131359C361}"/>
              </a:ext>
            </a:extLst>
          </p:cNvPr>
          <p:cNvSpPr/>
          <p:nvPr/>
        </p:nvSpPr>
        <p:spPr>
          <a:xfrm>
            <a:off x="1426659" y="3253528"/>
            <a:ext cx="7559313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Stéphanie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maman d’une jeune femme de 25 ans avec déficience intellectuelle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CBF7E7-17AF-4D62-9423-B7D0B9037071}"/>
              </a:ext>
            </a:extLst>
          </p:cNvPr>
          <p:cNvSpPr/>
          <p:nvPr/>
        </p:nvSpPr>
        <p:spPr>
          <a:xfrm>
            <a:off x="321735" y="1285830"/>
            <a:ext cx="101602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i="1" dirty="0"/>
              <a:t>« Je ne savais pas vers quelle structure me diriger ni quel ESAT correspondait le mieux à ma fille ? Ni quels étaient les délais d'attente pour intégrer l’ESAT (…) ? Bref </a:t>
            </a:r>
            <a:r>
              <a:rPr lang="fr-FR" b="1" i="1" dirty="0"/>
              <a:t>j'étais complètement perdue, et je me trouvais bien seule</a:t>
            </a:r>
            <a:r>
              <a:rPr lang="fr-FR" i="1" dirty="0"/>
              <a:t> avec ma fille à la maison qui déprimait. Le constat que j'avais alors fait était que </a:t>
            </a:r>
            <a:r>
              <a:rPr lang="fr-FR" b="1" i="1" dirty="0"/>
              <a:t>ces démarches étaient très laborieuses, m'avaient pris énormément de temps </a:t>
            </a:r>
            <a:r>
              <a:rPr lang="fr-FR" i="1" dirty="0"/>
              <a:t>(j'avais utilisé tous mes congés) et d'énergie. Et surtout que cela n'était pas normal. (…) </a:t>
            </a:r>
            <a:r>
              <a:rPr lang="fr-FR" i="1" dirty="0" err="1"/>
              <a:t>Handissimo</a:t>
            </a:r>
            <a:r>
              <a:rPr lang="fr-FR" i="1" dirty="0"/>
              <a:t> œuvre dans ce sens, et son principe collaboratif va au-delà de ce que j'avais imaginé. Je tiens à vous féliciter pour ce beau et très utile projet. »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A41F00-3DBB-4D6F-B923-26DB947C5DC7}"/>
              </a:ext>
            </a:extLst>
          </p:cNvPr>
          <p:cNvSpPr/>
          <p:nvPr/>
        </p:nvSpPr>
        <p:spPr>
          <a:xfrm>
            <a:off x="3312637" y="3577877"/>
            <a:ext cx="5092741" cy="489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dirty="0">
                <a:solidFill>
                  <a:srgbClr val="45A9A4"/>
                </a:solidFill>
                <a:latin typeface="Keep Calm Med" pitchFamily="2" charset="0"/>
              </a:rPr>
              <a:t>Des témoignages de professionnels :</a:t>
            </a:r>
            <a:endParaRPr lang="fr-FR" sz="2800" dirty="0">
              <a:solidFill>
                <a:srgbClr val="45A9A4"/>
              </a:solidFill>
              <a:latin typeface="Keep Calm Med" pitchFamily="2" charset="0"/>
            </a:endParaRPr>
          </a:p>
        </p:txBody>
      </p:sp>
      <p:sp>
        <p:nvSpPr>
          <p:cNvPr id="29" name="Titre 1">
            <a:extLst>
              <a:ext uri="{FF2B5EF4-FFF2-40B4-BE49-F238E27FC236}">
                <a16:creationId xmlns:a16="http://schemas.microsoft.com/office/drawing/2014/main" id="{2E861F37-9EA0-4245-989A-CB2DA3C14656}"/>
              </a:ext>
            </a:extLst>
          </p:cNvPr>
          <p:cNvSpPr txBox="1">
            <a:spLocks/>
          </p:cNvSpPr>
          <p:nvPr/>
        </p:nvSpPr>
        <p:spPr>
          <a:xfrm>
            <a:off x="1542772" y="-56795"/>
            <a:ext cx="8632473" cy="765443"/>
          </a:xfrm>
          <a:prstGeom prst="rect">
            <a:avLst/>
          </a:prstGeom>
        </p:spPr>
        <p:txBody>
          <a:bodyPr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r-FR" sz="2800" dirty="0">
                <a:solidFill>
                  <a:srgbClr val="45A9A4"/>
                </a:solidFill>
                <a:latin typeface="Keep Calm Med" pitchFamily="2" charset="0"/>
              </a:rPr>
              <a:t>Conclusion : </a:t>
            </a:r>
          </a:p>
          <a:p>
            <a:pPr algn="ctr">
              <a:lnSpc>
                <a:spcPct val="150000"/>
              </a:lnSpc>
            </a:pPr>
            <a:r>
              <a:rPr lang="fr-FR" sz="2000" dirty="0">
                <a:solidFill>
                  <a:srgbClr val="45A9A4"/>
                </a:solidFill>
                <a:latin typeface="Keep Calm Med" pitchFamily="2" charset="0"/>
              </a:rPr>
              <a:t>Des témoignages de parents et de jeunes :</a:t>
            </a:r>
            <a:endParaRPr lang="fr-FR" sz="2800" dirty="0">
              <a:solidFill>
                <a:srgbClr val="45A9A4"/>
              </a:solidFill>
              <a:latin typeface="Keep Calm Med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2C864D-A4B1-4B32-97CE-FCA0FC9C37DA}"/>
              </a:ext>
            </a:extLst>
          </p:cNvPr>
          <p:cNvSpPr/>
          <p:nvPr/>
        </p:nvSpPr>
        <p:spPr>
          <a:xfrm>
            <a:off x="5459308" y="4155258"/>
            <a:ext cx="5107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Maïté,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Centre d'évaluation neuropsychologique et d'orientation pédagogique, Montréal </a:t>
            </a:r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586325-E38E-46C9-9DF2-C1D304757D1E}"/>
              </a:ext>
            </a:extLst>
          </p:cNvPr>
          <p:cNvSpPr/>
          <p:nvPr/>
        </p:nvSpPr>
        <p:spPr>
          <a:xfrm>
            <a:off x="327241" y="4226881"/>
            <a:ext cx="5107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Encore bravo pour ce beau projet vraiment utile ! »</a:t>
            </a:r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6083D3-DBB7-4BFC-BE52-77C36D7932FD}"/>
              </a:ext>
            </a:extLst>
          </p:cNvPr>
          <p:cNvSpPr/>
          <p:nvPr/>
        </p:nvSpPr>
        <p:spPr>
          <a:xfrm>
            <a:off x="344174" y="6066402"/>
            <a:ext cx="7804427" cy="1264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</a:t>
            </a:r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Superbe initiative pour tous ceux qui sont confrontés aux difficultés du quotidien avec des enfants porteurs de handicap. Un véritable réseau de soutien d’aide de solidarité... génial ! C’est justement grâce à l’existence d’associations et de ce réseau d’entraide et de soutien que nous pouvons aller de l’avant.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4BAECA-9B86-4C47-95F2-7A3474482345}"/>
              </a:ext>
            </a:extLst>
          </p:cNvPr>
          <p:cNvSpPr/>
          <p:nvPr/>
        </p:nvSpPr>
        <p:spPr>
          <a:xfrm>
            <a:off x="8157029" y="6733601"/>
            <a:ext cx="2018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Christine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directrice d’établissement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6303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06AE4AE-C2FE-46F7-8F45-DD41E6DC86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9" y="58169"/>
            <a:ext cx="1135031" cy="1114139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DB35DFE5-92D3-40EA-AE47-B53E20F690B5}"/>
              </a:ext>
            </a:extLst>
          </p:cNvPr>
          <p:cNvSpPr txBox="1">
            <a:spLocks/>
          </p:cNvSpPr>
          <p:nvPr/>
        </p:nvSpPr>
        <p:spPr>
          <a:xfrm>
            <a:off x="3253337" y="546267"/>
            <a:ext cx="6890817" cy="765443"/>
          </a:xfrm>
          <a:prstGeom prst="rect">
            <a:avLst/>
          </a:prstGeom>
        </p:spPr>
        <p:txBody>
          <a:bodyPr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45A9A4"/>
                </a:solidFill>
                <a:latin typeface="Keep Calm Med" pitchFamily="2" charset="0"/>
              </a:rPr>
              <a:t>Nous contacter</a:t>
            </a:r>
          </a:p>
        </p:txBody>
      </p:sp>
      <p:sp>
        <p:nvSpPr>
          <p:cNvPr id="10" name="Shape 376">
            <a:extLst>
              <a:ext uri="{FF2B5EF4-FFF2-40B4-BE49-F238E27FC236}">
                <a16:creationId xmlns:a16="http://schemas.microsoft.com/office/drawing/2014/main" id="{01AFCF26-364E-4290-BE88-227881588C11}"/>
              </a:ext>
            </a:extLst>
          </p:cNvPr>
          <p:cNvSpPr txBox="1">
            <a:spLocks/>
          </p:cNvSpPr>
          <p:nvPr/>
        </p:nvSpPr>
        <p:spPr>
          <a:xfrm>
            <a:off x="434644" y="1999476"/>
            <a:ext cx="8367953" cy="3317750"/>
          </a:xfrm>
          <a:prstGeom prst="rect">
            <a:avLst/>
          </a:prstGeom>
        </p:spPr>
        <p:txBody>
          <a:bodyPr vert="horz" lIns="106901" tIns="106901" rIns="106901" bIns="106901" rtlCol="0" anchor="t" anchorCtr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000" b="1" dirty="0"/>
              <a:t>Le site Handissimo : </a:t>
            </a:r>
            <a:r>
              <a:rPr lang="fr-FR" sz="2000" dirty="0">
                <a:hlinkClick r:id="rId3"/>
              </a:rPr>
              <a:t>www.handissimo.fr</a:t>
            </a:r>
            <a:r>
              <a:rPr lang="fr-FR" sz="2000" dirty="0"/>
              <a:t>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2000" b="1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000" b="1" dirty="0"/>
              <a:t>Ségolène </a:t>
            </a:r>
            <a:r>
              <a:rPr lang="fr-FR" sz="2000" b="1" dirty="0" err="1"/>
              <a:t>Frandon</a:t>
            </a:r>
            <a:r>
              <a:rPr lang="fr-FR" sz="2000" dirty="0"/>
              <a:t>, pilote du projet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000" dirty="0"/>
              <a:t>segolene.frandon@handissimo.fr – 06 46 89 53 04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2000" dirty="0">
              <a:solidFill>
                <a:schemeClr val="dk1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000" b="1" dirty="0"/>
              <a:t>Suzanne Robic</a:t>
            </a:r>
            <a:r>
              <a:rPr lang="fr-FR" sz="2000" dirty="0">
                <a:solidFill>
                  <a:schemeClr val="dk1"/>
                </a:solidFill>
              </a:rPr>
              <a:t>, Responsable développement &amp; communication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000" dirty="0">
                <a:solidFill>
                  <a:schemeClr val="dk1"/>
                </a:solidFill>
              </a:rPr>
              <a:t>suzanne.robic@handissimo.fr – 06 59 21 42 32</a:t>
            </a:r>
            <a:endParaRPr lang="en" sz="2000" dirty="0">
              <a:solidFill>
                <a:schemeClr val="dk1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" sz="2000" dirty="0">
              <a:solidFill>
                <a:schemeClr val="dk1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000" dirty="0"/>
              <a:t>S</a:t>
            </a:r>
            <a:r>
              <a:rPr lang="en" sz="2000" dirty="0">
                <a:solidFill>
                  <a:schemeClr val="dk1"/>
                </a:solidFill>
              </a:rPr>
              <a:t>ur les réseaux sociaux 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" sz="2000" dirty="0">
              <a:solidFill>
                <a:schemeClr val="dk1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" sz="2000" dirty="0">
              <a:solidFill>
                <a:schemeClr val="dk1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E092DC1-F578-4D8F-A932-F601CD9306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58" y="5481794"/>
            <a:ext cx="1100099" cy="101320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89175B6-1579-43DF-BE16-0AE0DDAC2E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70"/>
          <a:stretch/>
        </p:blipFill>
        <p:spPr>
          <a:xfrm>
            <a:off x="2175153" y="6459871"/>
            <a:ext cx="1577836" cy="85240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230CF93-7258-499F-92A1-6745584021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062" y="5716005"/>
            <a:ext cx="1643909" cy="66852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5218000-AA6C-43E2-9067-0916ABBB88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644" y="6758710"/>
            <a:ext cx="1566471" cy="50939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1471BEA-0023-481E-AFB9-7460B5B77FA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416" t="8126" r="60942" b="6392"/>
          <a:stretch/>
        </p:blipFill>
        <p:spPr>
          <a:xfrm>
            <a:off x="3993527" y="4633005"/>
            <a:ext cx="515138" cy="49559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B6530F5-C087-4E4D-B2EE-D7C0834A3B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3794" y="4617950"/>
            <a:ext cx="515138" cy="51740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CE3166A-BD58-4284-8FB1-EC801AB6CC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07885" y="6721952"/>
            <a:ext cx="1372013" cy="54880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DD39AE8-BCA7-4B6B-A75B-3237DD02D4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570" y="6570049"/>
            <a:ext cx="1089208" cy="69805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5A88572-8FC8-4254-9520-E8DBB6F3AD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21036" y="4614596"/>
            <a:ext cx="515138" cy="52533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D4E50A7-424E-4943-A63F-EC758CD3663C}"/>
              </a:ext>
            </a:extLst>
          </p:cNvPr>
          <p:cNvSpPr/>
          <p:nvPr/>
        </p:nvSpPr>
        <p:spPr>
          <a:xfrm>
            <a:off x="1" y="1378634"/>
            <a:ext cx="6564922" cy="215704"/>
          </a:xfrm>
          <a:prstGeom prst="rect">
            <a:avLst/>
          </a:prstGeom>
          <a:solidFill>
            <a:srgbClr val="61C0BC"/>
          </a:solidFill>
          <a:ln>
            <a:solidFill>
              <a:srgbClr val="61C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53C1FE-516D-48DC-BB1A-5732252446C6}"/>
              </a:ext>
            </a:extLst>
          </p:cNvPr>
          <p:cNvSpPr/>
          <p:nvPr/>
        </p:nvSpPr>
        <p:spPr>
          <a:xfrm>
            <a:off x="5239655" y="1377514"/>
            <a:ext cx="5466671" cy="215704"/>
          </a:xfrm>
          <a:prstGeom prst="rect">
            <a:avLst/>
          </a:prstGeom>
          <a:solidFill>
            <a:srgbClr val="FAB03F"/>
          </a:solidFill>
          <a:ln>
            <a:solidFill>
              <a:srgbClr val="FAB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00104AA-7F74-47A0-BE94-D7F20A656A0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02596" y="6727178"/>
            <a:ext cx="1755489" cy="48869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C70CC0E6-FEAE-4B03-82DD-6B34F0267E2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315" y="1883011"/>
            <a:ext cx="1711936" cy="861898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87E0916D-3FB6-4304-87D3-40DAD574F85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36174" y="2062646"/>
            <a:ext cx="2179577" cy="68226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C6E0A68-271E-4486-B1BF-B686B196AC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677" y="5618126"/>
            <a:ext cx="2484498" cy="80407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59B729AB-FD04-47E6-A18F-BE49384DC6F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629" y="6657548"/>
            <a:ext cx="1680115" cy="45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00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06AE4AE-C2FE-46F7-8F45-DD41E6DC86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9" y="58169"/>
            <a:ext cx="1135031" cy="11141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27A043-627A-46AB-AE2C-2ACA5CD26BE4}"/>
              </a:ext>
            </a:extLst>
          </p:cNvPr>
          <p:cNvSpPr/>
          <p:nvPr/>
        </p:nvSpPr>
        <p:spPr>
          <a:xfrm>
            <a:off x="1" y="1378634"/>
            <a:ext cx="6564922" cy="215704"/>
          </a:xfrm>
          <a:prstGeom prst="rect">
            <a:avLst/>
          </a:prstGeom>
          <a:solidFill>
            <a:srgbClr val="61C0BC"/>
          </a:solidFill>
          <a:ln>
            <a:solidFill>
              <a:srgbClr val="61C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C74386-0F1A-4195-B7DB-AA8EED74856F}"/>
              </a:ext>
            </a:extLst>
          </p:cNvPr>
          <p:cNvSpPr/>
          <p:nvPr/>
        </p:nvSpPr>
        <p:spPr>
          <a:xfrm>
            <a:off x="5239655" y="1377514"/>
            <a:ext cx="5466671" cy="215704"/>
          </a:xfrm>
          <a:prstGeom prst="rect">
            <a:avLst/>
          </a:prstGeom>
          <a:solidFill>
            <a:srgbClr val="FAB03F"/>
          </a:solidFill>
          <a:ln>
            <a:solidFill>
              <a:srgbClr val="FAB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2B42CDF9-5BDA-473F-9E54-703D1037F505}"/>
              </a:ext>
            </a:extLst>
          </p:cNvPr>
          <p:cNvSpPr txBox="1">
            <a:spLocks/>
          </p:cNvSpPr>
          <p:nvPr/>
        </p:nvSpPr>
        <p:spPr>
          <a:xfrm>
            <a:off x="283393" y="1866309"/>
            <a:ext cx="8813715" cy="4574166"/>
          </a:xfrm>
          <a:prstGeom prst="rect">
            <a:avLst/>
          </a:prstGeo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rgbClr val="45A9A4"/>
                </a:solidFill>
              </a:rPr>
              <a:t>Pour les enfants</a:t>
            </a:r>
            <a:r>
              <a:rPr lang="fr-FR" sz="2400" dirty="0"/>
              <a:t>, leurs parents cherchent :</a:t>
            </a:r>
          </a:p>
          <a:p>
            <a:pPr marL="438150" indent="-342900">
              <a:buClr>
                <a:srgbClr val="FFC000"/>
              </a:buClr>
            </a:pPr>
            <a:r>
              <a:rPr lang="fr-FR" sz="2400" dirty="0"/>
              <a:t>un lieu de diagnostic </a:t>
            </a:r>
          </a:p>
          <a:p>
            <a:pPr marL="438150" indent="-342900">
              <a:buClr>
                <a:srgbClr val="FFC000"/>
              </a:buClr>
            </a:pPr>
            <a:r>
              <a:rPr lang="fr-FR" sz="2400" dirty="0"/>
              <a:t>une crèche adaptée </a:t>
            </a:r>
          </a:p>
          <a:p>
            <a:pPr marL="438150" indent="-342900">
              <a:buClr>
                <a:srgbClr val="FFC000"/>
              </a:buClr>
            </a:pPr>
            <a:r>
              <a:rPr lang="fr-FR" sz="2400" dirty="0"/>
              <a:t>des professionnels compétents </a:t>
            </a:r>
          </a:p>
          <a:p>
            <a:pPr marL="438150" indent="-342900">
              <a:buClr>
                <a:srgbClr val="FFC000"/>
              </a:buClr>
            </a:pPr>
            <a:r>
              <a:rPr lang="fr-FR" sz="2400" dirty="0"/>
              <a:t>des aménagements de scolarité</a:t>
            </a:r>
          </a:p>
          <a:p>
            <a:pPr marL="438150" indent="-342900">
              <a:buClr>
                <a:srgbClr val="FFC000"/>
              </a:buClr>
            </a:pPr>
            <a:r>
              <a:rPr lang="fr-FR" sz="2400" dirty="0"/>
              <a:t>un établissement spécialisé </a:t>
            </a:r>
          </a:p>
          <a:p>
            <a:pPr marL="438150" indent="-342900">
              <a:buClr>
                <a:srgbClr val="FFC000"/>
              </a:buClr>
            </a:pPr>
            <a:r>
              <a:rPr lang="fr-FR" sz="2400" dirty="0"/>
              <a:t>un loisir adapté</a:t>
            </a:r>
          </a:p>
          <a:p>
            <a:pPr marL="438150" indent="-342900">
              <a:buClr>
                <a:srgbClr val="FFC000"/>
              </a:buClr>
            </a:pPr>
            <a:r>
              <a:rPr lang="fr-FR" sz="2400" dirty="0"/>
              <a:t>…</a:t>
            </a:r>
          </a:p>
          <a:p>
            <a:pPr>
              <a:buFontTx/>
              <a:buChar char="-"/>
            </a:pPr>
            <a:endParaRPr lang="fr-FR" sz="2400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FE00BE64-2AA8-46A0-818D-6378160B530D}"/>
              </a:ext>
            </a:extLst>
          </p:cNvPr>
          <p:cNvSpPr txBox="1">
            <a:spLocks/>
          </p:cNvSpPr>
          <p:nvPr/>
        </p:nvSpPr>
        <p:spPr>
          <a:xfrm>
            <a:off x="283393" y="5681523"/>
            <a:ext cx="4013151" cy="1880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rgbClr val="45A9A4"/>
                </a:solidFill>
              </a:rPr>
              <a:t>Et ensuite </a:t>
            </a:r>
            <a:r>
              <a:rPr lang="fr-FR" sz="2400" dirty="0"/>
              <a:t>:</a:t>
            </a:r>
          </a:p>
          <a:p>
            <a:pPr marL="438150" indent="-342900">
              <a:lnSpc>
                <a:spcPct val="100000"/>
              </a:lnSpc>
              <a:spcBef>
                <a:spcPts val="702"/>
              </a:spcBef>
              <a:buClr>
                <a:srgbClr val="FFCD00"/>
              </a:buClr>
              <a:buSzPct val="100000"/>
            </a:pPr>
            <a:r>
              <a:rPr lang="fr-FR" sz="2400" dirty="0">
                <a:cs typeface="Arial" panose="020B0604020202020204" pitchFamily="34" charset="0"/>
                <a:sym typeface="Quattrocento Sans"/>
              </a:rPr>
              <a:t>une formation</a:t>
            </a:r>
          </a:p>
          <a:p>
            <a:pPr marL="438150" indent="-342900">
              <a:lnSpc>
                <a:spcPct val="100000"/>
              </a:lnSpc>
              <a:spcBef>
                <a:spcPts val="702"/>
              </a:spcBef>
              <a:buClr>
                <a:srgbClr val="FFCD00"/>
              </a:buClr>
              <a:buSzPct val="100000"/>
            </a:pPr>
            <a:r>
              <a:rPr lang="fr-FR" sz="2400" dirty="0">
                <a:cs typeface="Arial" panose="020B0604020202020204" pitchFamily="34" charset="0"/>
                <a:sym typeface="Quattrocento Sans"/>
              </a:rPr>
              <a:t>un travail</a:t>
            </a:r>
          </a:p>
          <a:p>
            <a:pPr marL="438150" indent="-342900">
              <a:lnSpc>
                <a:spcPct val="100000"/>
              </a:lnSpc>
              <a:spcBef>
                <a:spcPts val="702"/>
              </a:spcBef>
              <a:buClr>
                <a:srgbClr val="FFCD00"/>
              </a:buClr>
              <a:buSzPct val="100000"/>
            </a:pPr>
            <a:r>
              <a:rPr lang="fr-FR" sz="2400" dirty="0">
                <a:cs typeface="Arial" panose="020B0604020202020204" pitchFamily="34" charset="0"/>
                <a:sym typeface="Quattrocento Sans"/>
              </a:rPr>
              <a:t>un lieu de vie…</a:t>
            </a:r>
            <a:endParaRPr lang="fr-FR" sz="2400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4CC0E8AC-CE7E-4CA3-ACA3-87758634C407}"/>
              </a:ext>
            </a:extLst>
          </p:cNvPr>
          <p:cNvSpPr txBox="1">
            <a:spLocks/>
          </p:cNvSpPr>
          <p:nvPr/>
        </p:nvSpPr>
        <p:spPr>
          <a:xfrm>
            <a:off x="2685144" y="6027710"/>
            <a:ext cx="8006670" cy="1492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2400" dirty="0"/>
          </a:p>
          <a:p>
            <a:pPr>
              <a:buFontTx/>
              <a:buChar char="-"/>
            </a:pPr>
            <a:endParaRPr lang="fr-FR" sz="24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547490A-97E1-4AB9-A378-72D4BC4DE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886" y="2370356"/>
            <a:ext cx="5727927" cy="333629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E6A0D08-5E74-49B2-A0BD-B487BD42C22B}"/>
              </a:ext>
            </a:extLst>
          </p:cNvPr>
          <p:cNvSpPr/>
          <p:nvPr/>
        </p:nvSpPr>
        <p:spPr>
          <a:xfrm>
            <a:off x="3014701" y="5681523"/>
            <a:ext cx="7393719" cy="1838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45A9A4"/>
                </a:solidFill>
              </a:rPr>
              <a:t>Et pour eux </a:t>
            </a:r>
            <a:r>
              <a:rPr lang="fr-FR" sz="2400" dirty="0"/>
              <a:t>:</a:t>
            </a:r>
          </a:p>
          <a:p>
            <a:pPr marL="438150" indent="-342900">
              <a:spcBef>
                <a:spcPts val="702"/>
              </a:spcBef>
              <a:buClr>
                <a:srgbClr val="FFCD00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2400" dirty="0"/>
              <a:t>une aide pour s’orienter, prendre les bonnes décisions</a:t>
            </a:r>
          </a:p>
          <a:p>
            <a:pPr marL="438150" indent="-342900">
              <a:spcBef>
                <a:spcPts val="702"/>
              </a:spcBef>
              <a:buClr>
                <a:srgbClr val="FFCD00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2400" dirty="0">
                <a:cs typeface="Arial" panose="020B0604020202020204" pitchFamily="34" charset="0"/>
              </a:rPr>
              <a:t>du soutien</a:t>
            </a:r>
          </a:p>
          <a:p>
            <a:pPr marL="438150" indent="-342900">
              <a:spcBef>
                <a:spcPts val="702"/>
              </a:spcBef>
              <a:buClr>
                <a:srgbClr val="FFCD00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2400" dirty="0">
                <a:cs typeface="Arial" panose="020B0604020202020204" pitchFamily="34" charset="0"/>
              </a:rPr>
              <a:t>du répit…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C59BA51F-B647-4C02-9E3B-C3E3D02AC7D8}"/>
              </a:ext>
            </a:extLst>
          </p:cNvPr>
          <p:cNvSpPr txBox="1">
            <a:spLocks/>
          </p:cNvSpPr>
          <p:nvPr/>
        </p:nvSpPr>
        <p:spPr>
          <a:xfrm>
            <a:off x="1248249" y="126187"/>
            <a:ext cx="9160171" cy="765443"/>
          </a:xfrm>
          <a:prstGeom prst="rect">
            <a:avLst/>
          </a:prstGeom>
        </p:spPr>
        <p:txBody>
          <a:bodyPr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>
                <a:solidFill>
                  <a:srgbClr val="45A9A4"/>
                </a:solidFill>
                <a:latin typeface="Keep Calm Med" pitchFamily="2" charset="0"/>
              </a:rPr>
              <a:t>HANDISSIMO, une réponse au </a:t>
            </a:r>
          </a:p>
          <a:p>
            <a:pPr algn="ctr"/>
            <a:r>
              <a:rPr lang="fr-FR" sz="2800" dirty="0">
                <a:solidFill>
                  <a:srgbClr val="45A9A4"/>
                </a:solidFill>
                <a:latin typeface="Keep Calm Med" pitchFamily="2" charset="0"/>
              </a:rPr>
              <a:t>parcours du combattant des familles </a:t>
            </a:r>
          </a:p>
        </p:txBody>
      </p:sp>
    </p:spTree>
    <p:extLst>
      <p:ext uri="{BB962C8B-B14F-4D97-AF65-F5344CB8AC3E}">
        <p14:creationId xmlns:p14="http://schemas.microsoft.com/office/powerpoint/2010/main" val="1825446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06AE4AE-C2FE-46F7-8F45-DD41E6DC86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9" y="58169"/>
            <a:ext cx="1135031" cy="111413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9BE5E9E-5DCF-4A29-B21D-6A0F0DDF1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059" y="2647490"/>
            <a:ext cx="4888545" cy="3361423"/>
          </a:xfrm>
          <a:prstGeom prst="ellipse">
            <a:avLst/>
          </a:prstGeom>
          <a:solidFill>
            <a:schemeClr val="bg2">
              <a:lumMod val="90000"/>
            </a:schemeClr>
          </a:solidFill>
          <a:ln w="63500" cap="rnd">
            <a:solidFill>
              <a:schemeClr val="bg1">
                <a:lumMod val="6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FFCBCA98-9F3D-4389-B109-444D8D02A393}"/>
              </a:ext>
            </a:extLst>
          </p:cNvPr>
          <p:cNvSpPr txBox="1">
            <a:spLocks/>
          </p:cNvSpPr>
          <p:nvPr/>
        </p:nvSpPr>
        <p:spPr>
          <a:xfrm>
            <a:off x="371934" y="1934584"/>
            <a:ext cx="5210483" cy="5314792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rmAutofit/>
          </a:bodyPr>
          <a:lstStyle>
            <a:lvl1pPr marL="251986" lvl="0" indent="-251986" algn="l" defTabSz="1007943" rtl="0" eaLnBrk="1" latinLnBrk="0" hangingPunct="1">
              <a:lnSpc>
                <a:spcPct val="90000"/>
              </a:lnSpc>
              <a:spcBef>
                <a:spcPts val="702"/>
              </a:spcBef>
              <a:buClr>
                <a:srgbClr val="FFCD00"/>
              </a:buClr>
              <a:buSzPct val="100000"/>
              <a:buFont typeface="Wingdings" panose="05000000000000000000" pitchFamily="2" charset="2"/>
              <a:buChar char="ü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Quattrocento Sans"/>
              </a:defRPr>
            </a:lvl1pPr>
            <a:lvl2pPr marL="755957" lvl="1" indent="-251986" algn="l" defTabSz="1007943" rtl="0" eaLnBrk="1" latinLnBrk="0" hangingPunct="1">
              <a:lnSpc>
                <a:spcPct val="90000"/>
              </a:lnSpc>
              <a:spcBef>
                <a:spcPts val="561"/>
              </a:spcBef>
              <a:buClr>
                <a:srgbClr val="FFCD00"/>
              </a:buClr>
              <a:buSzPct val="100000"/>
              <a:buFont typeface="Quattrocento Sans"/>
              <a:buChar char="•"/>
              <a:defRPr sz="2339" kern="120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259929" lvl="2" indent="-251986" algn="l" defTabSz="1007943" rtl="0" eaLnBrk="1" latinLnBrk="0" hangingPunct="1">
              <a:lnSpc>
                <a:spcPct val="90000"/>
              </a:lnSpc>
              <a:spcBef>
                <a:spcPts val="561"/>
              </a:spcBef>
              <a:buClr>
                <a:srgbClr val="FFCD00"/>
              </a:buClr>
              <a:buSzPct val="100000"/>
              <a:buFont typeface="Quattrocento Sans"/>
              <a:buChar char="•"/>
              <a:defRPr sz="2339" kern="120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763900" lvl="3" indent="-251986" algn="l" defTabSz="1007943" rtl="0" eaLnBrk="1" latinLnBrk="0" hangingPunct="1">
              <a:lnSpc>
                <a:spcPct val="90000"/>
              </a:lnSpc>
              <a:spcBef>
                <a:spcPts val="421"/>
              </a:spcBef>
              <a:buClr>
                <a:srgbClr val="FFCD00"/>
              </a:buClr>
              <a:buSzPct val="100000"/>
              <a:buFont typeface="Quattrocento Sans"/>
              <a:buChar char="•"/>
              <a:defRPr sz="2105" kern="120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67872" lvl="4" indent="-251986" algn="l" defTabSz="1007943" rtl="0" eaLnBrk="1" latinLnBrk="0" hangingPunct="1">
              <a:lnSpc>
                <a:spcPct val="90000"/>
              </a:lnSpc>
              <a:spcBef>
                <a:spcPts val="421"/>
              </a:spcBef>
              <a:buClr>
                <a:srgbClr val="FFCD00"/>
              </a:buClr>
              <a:buSzPct val="100000"/>
              <a:buFont typeface="Quattrocento Sans"/>
              <a:buChar char="•"/>
              <a:defRPr sz="2105" kern="120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71844" lvl="5" indent="-251986" algn="l" defTabSz="1007943" rtl="0" eaLnBrk="1" latinLnBrk="0" hangingPunct="1">
              <a:lnSpc>
                <a:spcPct val="90000"/>
              </a:lnSpc>
              <a:spcBef>
                <a:spcPts val="421"/>
              </a:spcBef>
              <a:buClr>
                <a:srgbClr val="FFCD00"/>
              </a:buClr>
              <a:buSzPct val="100000"/>
              <a:buFont typeface="Quattrocento Sans"/>
              <a:buChar char="•"/>
              <a:defRPr sz="2105" kern="120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75815" lvl="6" indent="-251986" algn="l" defTabSz="1007943" rtl="0" eaLnBrk="1" latinLnBrk="0" hangingPunct="1">
              <a:lnSpc>
                <a:spcPct val="90000"/>
              </a:lnSpc>
              <a:spcBef>
                <a:spcPts val="421"/>
              </a:spcBef>
              <a:buClr>
                <a:srgbClr val="FFCD00"/>
              </a:buClr>
              <a:buSzPct val="100000"/>
              <a:buFont typeface="Quattrocento Sans"/>
              <a:buChar char="•"/>
              <a:defRPr sz="2105" kern="120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779787" lvl="7" indent="-251986" algn="l" defTabSz="1007943" rtl="0" eaLnBrk="1" latinLnBrk="0" hangingPunct="1">
              <a:lnSpc>
                <a:spcPct val="90000"/>
              </a:lnSpc>
              <a:spcBef>
                <a:spcPts val="421"/>
              </a:spcBef>
              <a:buClr>
                <a:srgbClr val="FFCD00"/>
              </a:buClr>
              <a:buSzPct val="100000"/>
              <a:buFont typeface="Quattrocento Sans"/>
              <a:buChar char="•"/>
              <a:defRPr sz="2105" kern="120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283758" lvl="8" indent="-251986" algn="l" defTabSz="1007943" rtl="0" eaLnBrk="1" latinLnBrk="0" hangingPunct="1">
              <a:lnSpc>
                <a:spcPct val="90000"/>
              </a:lnSpc>
              <a:spcBef>
                <a:spcPts val="421"/>
              </a:spcBef>
              <a:buClr>
                <a:srgbClr val="FFCD00"/>
              </a:buClr>
              <a:buSzPct val="100000"/>
              <a:buFont typeface="Quattrocento Sans"/>
              <a:buChar char="•"/>
              <a:defRPr sz="2105" kern="120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+mn-lt"/>
              </a:rPr>
              <a:t>Manque d’information, complexité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+mn-lt"/>
              </a:rPr>
              <a:t>Acronymes, jargon, informations contradictoires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+mn-lt"/>
              </a:rPr>
              <a:t>Démarches longues et mal comprises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+mn-lt"/>
              </a:rPr>
              <a:t>Acteurs multiples et cloisonnés (établissements scolaires, MDPH, hôpital, structures…)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2400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C94433-8B88-493A-AF64-3140136F9835}"/>
              </a:ext>
            </a:extLst>
          </p:cNvPr>
          <p:cNvSpPr/>
          <p:nvPr/>
        </p:nvSpPr>
        <p:spPr>
          <a:xfrm>
            <a:off x="1" y="1378634"/>
            <a:ext cx="6564922" cy="215704"/>
          </a:xfrm>
          <a:prstGeom prst="rect">
            <a:avLst/>
          </a:prstGeom>
          <a:solidFill>
            <a:srgbClr val="61C0BC"/>
          </a:solidFill>
          <a:ln>
            <a:solidFill>
              <a:srgbClr val="61C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76482B-2055-4513-8BE0-39D32F45BEFA}"/>
              </a:ext>
            </a:extLst>
          </p:cNvPr>
          <p:cNvSpPr/>
          <p:nvPr/>
        </p:nvSpPr>
        <p:spPr>
          <a:xfrm>
            <a:off x="5239655" y="1377514"/>
            <a:ext cx="5466671" cy="215704"/>
          </a:xfrm>
          <a:prstGeom prst="rect">
            <a:avLst/>
          </a:prstGeom>
          <a:solidFill>
            <a:srgbClr val="FAB03F"/>
          </a:solidFill>
          <a:ln>
            <a:solidFill>
              <a:srgbClr val="FAB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C9B68E20-C16A-4283-977E-89376F1326EA}"/>
              </a:ext>
            </a:extLst>
          </p:cNvPr>
          <p:cNvSpPr txBox="1">
            <a:spLocks/>
          </p:cNvSpPr>
          <p:nvPr/>
        </p:nvSpPr>
        <p:spPr>
          <a:xfrm>
            <a:off x="1260240" y="110208"/>
            <a:ext cx="9160171" cy="765443"/>
          </a:xfrm>
          <a:prstGeom prst="rect">
            <a:avLst/>
          </a:prstGeom>
        </p:spPr>
        <p:txBody>
          <a:bodyPr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>
                <a:solidFill>
                  <a:srgbClr val="45A9A4"/>
                </a:solidFill>
                <a:latin typeface="Keep Calm Med" pitchFamily="2" charset="0"/>
              </a:rPr>
              <a:t>Plus de 450 000 familles </a:t>
            </a:r>
          </a:p>
          <a:p>
            <a:pPr algn="ctr"/>
            <a:r>
              <a:rPr lang="fr-FR" sz="2800" dirty="0">
                <a:solidFill>
                  <a:srgbClr val="45A9A4"/>
                </a:solidFill>
                <a:latin typeface="Keep Calm Med" pitchFamily="2" charset="0"/>
              </a:rPr>
              <a:t>concernées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84FA85-A51B-4C49-8C3F-EAA0793A19BD}"/>
              </a:ext>
            </a:extLst>
          </p:cNvPr>
          <p:cNvSpPr/>
          <p:nvPr/>
        </p:nvSpPr>
        <p:spPr>
          <a:xfrm>
            <a:off x="371934" y="6181041"/>
            <a:ext cx="6313780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8B13E"/>
              </a:buClr>
              <a:buFont typeface="Arial" panose="020B0604020202020204" pitchFamily="34" charset="0"/>
              <a:buChar char="•"/>
            </a:pPr>
            <a:r>
              <a:rPr lang="fr-FR" sz="2400" dirty="0"/>
              <a:t>Isolement et solitude face aux problématiques</a:t>
            </a:r>
          </a:p>
        </p:txBody>
      </p:sp>
    </p:spTree>
    <p:extLst>
      <p:ext uri="{BB962C8B-B14F-4D97-AF65-F5344CB8AC3E}">
        <p14:creationId xmlns:p14="http://schemas.microsoft.com/office/powerpoint/2010/main" val="1275359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DE1E3BBF-394A-41D7-9DCF-AD49F7FE5F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413511"/>
              </p:ext>
            </p:extLst>
          </p:nvPr>
        </p:nvGraphicFramePr>
        <p:xfrm>
          <a:off x="0" y="1690630"/>
          <a:ext cx="10691811" cy="5869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3937">
                  <a:extLst>
                    <a:ext uri="{9D8B030D-6E8A-4147-A177-3AD203B41FA5}">
                      <a16:colId xmlns:a16="http://schemas.microsoft.com/office/drawing/2014/main" val="3327410394"/>
                    </a:ext>
                  </a:extLst>
                </a:gridCol>
                <a:gridCol w="3563937">
                  <a:extLst>
                    <a:ext uri="{9D8B030D-6E8A-4147-A177-3AD203B41FA5}">
                      <a16:colId xmlns:a16="http://schemas.microsoft.com/office/drawing/2014/main" val="2759864382"/>
                    </a:ext>
                  </a:extLst>
                </a:gridCol>
                <a:gridCol w="3563937">
                  <a:extLst>
                    <a:ext uri="{9D8B030D-6E8A-4147-A177-3AD203B41FA5}">
                      <a16:colId xmlns:a16="http://schemas.microsoft.com/office/drawing/2014/main" val="3536643562"/>
                    </a:ext>
                  </a:extLst>
                </a:gridCol>
              </a:tblGrid>
              <a:tr h="739967"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>
                          <a:latin typeface="Keep Calm Med" pitchFamily="2" charset="0"/>
                        </a:rPr>
                        <a:t>1- LE MOTEUR 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>
                          <a:latin typeface="Keep Calm Med" pitchFamily="2" charset="0"/>
                        </a:rPr>
                        <a:t>DE RECHERCHE</a:t>
                      </a:r>
                    </a:p>
                  </a:txBody>
                  <a:tcPr>
                    <a:lnL w="12700" cap="flat" cmpd="sng" algn="ctr">
                      <a:solidFill>
                        <a:srgbClr val="45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A9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>
                          <a:latin typeface="Keep Calm Med" pitchFamily="2" charset="0"/>
                        </a:rPr>
                        <a:t>2- LE DECODEUR 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>
                          <a:latin typeface="Keep Calm Med" pitchFamily="2" charset="0"/>
                        </a:rPr>
                        <a:t>DU HANDICAP</a:t>
                      </a:r>
                    </a:p>
                  </a:txBody>
                  <a:tcPr>
                    <a:lnL w="12700" cap="flat" cmpd="sng" algn="ctr">
                      <a:solidFill>
                        <a:srgbClr val="45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A9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latin typeface="Keep Calm Med" pitchFamily="2" charset="0"/>
                        </a:rPr>
                        <a:t>3- HANDISSIMO-FAMILLES, LE RESEAU SOCIAL</a:t>
                      </a:r>
                    </a:p>
                  </a:txBody>
                  <a:tcPr>
                    <a:lnL w="12700" cap="flat" cmpd="sng" algn="ctr">
                      <a:solidFill>
                        <a:srgbClr val="45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A9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076690"/>
                  </a:ext>
                </a:extLst>
              </a:tr>
              <a:tr h="5129078">
                <a:tc>
                  <a:txBody>
                    <a:bodyPr/>
                    <a:lstStyle/>
                    <a:p>
                      <a:pPr marL="0" lvl="0" indent="0">
                        <a:buClr>
                          <a:srgbClr val="FFC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fr-FR" sz="2000" dirty="0"/>
                        <a:t>La première base de données collaborative de solutions tous âges, tous handicaps</a:t>
                      </a:r>
                    </a:p>
                    <a:p>
                      <a:pPr marL="0" lvl="0" indent="0">
                        <a:buClr>
                          <a:srgbClr val="FFC000"/>
                        </a:buClr>
                        <a:buFont typeface="Arial" panose="020B0604020202020204" pitchFamily="34" charset="0"/>
                        <a:buNone/>
                      </a:pPr>
                      <a:endParaRPr lang="fr-FR" sz="2000" dirty="0"/>
                    </a:p>
                    <a:p>
                      <a:pPr marL="0" lvl="0" indent="0">
                        <a:buClr>
                          <a:srgbClr val="FFC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fr-FR" sz="2000" dirty="0"/>
                        <a:t>Plus de 4000 solutions référencées, sur toute la France</a:t>
                      </a:r>
                    </a:p>
                    <a:p>
                      <a:pPr marL="0" lvl="0" indent="0">
                        <a:buClr>
                          <a:srgbClr val="FFC000"/>
                        </a:buClr>
                        <a:buFont typeface="Arial" panose="020B0604020202020204" pitchFamily="34" charset="0"/>
                        <a:buNone/>
                      </a:pPr>
                      <a:endParaRPr lang="fr-FR" sz="2000" dirty="0"/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fr-FR" sz="2000" dirty="0"/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fr-FR" sz="2000" dirty="0"/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fr-FR" sz="2000" dirty="0"/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fr-FR" sz="2000" dirty="0"/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fr-FR" sz="2000" dirty="0"/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fr-FR" sz="2000" dirty="0"/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fr-FR" sz="2000" dirty="0"/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fr-FR" sz="2000" dirty="0"/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fr-FR" sz="2000" dirty="0"/>
                    </a:p>
                  </a:txBody>
                  <a:tcPr>
                    <a:lnL w="12700" cap="flat" cmpd="sng" algn="ctr">
                      <a:solidFill>
                        <a:srgbClr val="45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Clr>
                          <a:srgbClr val="FFC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fr-FR" sz="2000" dirty="0"/>
                        <a:t>Explications pédagogiques, interactives, avec du vécu, du concret</a:t>
                      </a:r>
                    </a:p>
                  </a:txBody>
                  <a:tcPr>
                    <a:lnL w="12700" cap="flat" cmpd="sng" algn="ctr">
                      <a:solidFill>
                        <a:srgbClr val="45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2000" dirty="0"/>
                        <a:t>« Rencontrez d’autres familles qui vous comprennent » : </a:t>
                      </a:r>
                      <a:br>
                        <a:rPr lang="fr-FR" sz="2000" dirty="0"/>
                      </a:br>
                      <a:r>
                        <a:rPr lang="fr-FR" sz="2000" i="1" dirty="0"/>
                        <a:t>en cours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20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2000" dirty="0"/>
                    </a:p>
                  </a:txBody>
                  <a:tcPr>
                    <a:lnL w="12700" cap="flat" cmpd="sng" algn="ctr">
                      <a:solidFill>
                        <a:srgbClr val="45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1230963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806AE4AE-C2FE-46F7-8F45-DD41E6DC86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9" y="58169"/>
            <a:ext cx="1135031" cy="111413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A096850-13F2-4C6A-A224-93E49CB44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309" y="3700966"/>
            <a:ext cx="3410523" cy="256215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7D82E30-A00D-47C2-8DE4-196608DC304E}"/>
              </a:ext>
            </a:extLst>
          </p:cNvPr>
          <p:cNvSpPr/>
          <p:nvPr/>
        </p:nvSpPr>
        <p:spPr>
          <a:xfrm>
            <a:off x="7205309" y="6112377"/>
            <a:ext cx="2950788" cy="3014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8B39EB-8D17-4048-9B05-C2550710B2BE}"/>
              </a:ext>
            </a:extLst>
          </p:cNvPr>
          <p:cNvSpPr/>
          <p:nvPr/>
        </p:nvSpPr>
        <p:spPr>
          <a:xfrm>
            <a:off x="1" y="1378634"/>
            <a:ext cx="6564922" cy="215704"/>
          </a:xfrm>
          <a:prstGeom prst="rect">
            <a:avLst/>
          </a:prstGeom>
          <a:solidFill>
            <a:srgbClr val="61C0BC"/>
          </a:solidFill>
          <a:ln>
            <a:solidFill>
              <a:srgbClr val="61C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94B6E9-473E-4F93-9E78-5664E302B59F}"/>
              </a:ext>
            </a:extLst>
          </p:cNvPr>
          <p:cNvSpPr/>
          <p:nvPr/>
        </p:nvSpPr>
        <p:spPr>
          <a:xfrm>
            <a:off x="5239655" y="1377514"/>
            <a:ext cx="5466671" cy="215704"/>
          </a:xfrm>
          <a:prstGeom prst="rect">
            <a:avLst/>
          </a:prstGeom>
          <a:solidFill>
            <a:srgbClr val="FAB03F"/>
          </a:solidFill>
          <a:ln>
            <a:solidFill>
              <a:srgbClr val="FAB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B197C1-3C8E-44A4-B6ED-086260D9F020}"/>
              </a:ext>
            </a:extLst>
          </p:cNvPr>
          <p:cNvSpPr/>
          <p:nvPr/>
        </p:nvSpPr>
        <p:spPr>
          <a:xfrm>
            <a:off x="7338646" y="6182161"/>
            <a:ext cx="3144839" cy="417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2E3107-E316-40CB-8971-8CB1E0754040}"/>
              </a:ext>
            </a:extLst>
          </p:cNvPr>
          <p:cNvSpPr/>
          <p:nvPr/>
        </p:nvSpPr>
        <p:spPr>
          <a:xfrm>
            <a:off x="7173899" y="3341257"/>
            <a:ext cx="3532427" cy="417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128EC2E2-9016-4B5C-8441-BF635F6828CE}"/>
              </a:ext>
            </a:extLst>
          </p:cNvPr>
          <p:cNvSpPr txBox="1">
            <a:spLocks/>
          </p:cNvSpPr>
          <p:nvPr/>
        </p:nvSpPr>
        <p:spPr>
          <a:xfrm>
            <a:off x="692724" y="406865"/>
            <a:ext cx="10132850" cy="765443"/>
          </a:xfrm>
          <a:prstGeom prst="rect">
            <a:avLst/>
          </a:prstGeom>
        </p:spPr>
        <p:txBody>
          <a:bodyPr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dirty="0" err="1">
                <a:solidFill>
                  <a:srgbClr val="45A9A4"/>
                </a:solidFill>
                <a:latin typeface="Keep Calm Med" pitchFamily="2" charset="0"/>
              </a:rPr>
              <a:t>Handissimo</a:t>
            </a:r>
            <a:r>
              <a:rPr lang="fr-FR" sz="2400" dirty="0">
                <a:solidFill>
                  <a:srgbClr val="45A9A4"/>
                </a:solidFill>
                <a:latin typeface="Keep Calm Med" pitchFamily="2" charset="0"/>
              </a:rPr>
              <a:t> : 3 services numériques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94B1830-3C09-4C7C-A72E-3BD9EC751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13" y="4441654"/>
            <a:ext cx="3486502" cy="222542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02A2139-D334-46CE-9144-B3A35554F7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5573" y="4391720"/>
            <a:ext cx="3260664" cy="158823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C0A578B-4DFD-4B8D-BEE5-9E513FADD0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0687" y="3454528"/>
            <a:ext cx="3152482" cy="95961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83E6D1AA-6B5D-49CB-9726-54F5ECE9E7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0687" y="5979954"/>
            <a:ext cx="3152482" cy="156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77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06AE4AE-C2FE-46F7-8F45-DD41E6DC86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9" y="58169"/>
            <a:ext cx="1135031" cy="1114139"/>
          </a:xfrm>
          <a:prstGeom prst="rect">
            <a:avLst/>
          </a:prstGeom>
        </p:spPr>
      </p:pic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758476B8-9025-433C-8C09-58342A00D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103518"/>
              </p:ext>
            </p:extLst>
          </p:nvPr>
        </p:nvGraphicFramePr>
        <p:xfrm>
          <a:off x="5470094" y="2470396"/>
          <a:ext cx="5005792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5792">
                  <a:extLst>
                    <a:ext uri="{9D8B030D-6E8A-4147-A177-3AD203B41FA5}">
                      <a16:colId xmlns:a16="http://schemas.microsoft.com/office/drawing/2014/main" val="35366435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fr-FR" sz="2400" dirty="0"/>
                        <a:t>Les services essentiels, </a:t>
                      </a:r>
                    </a:p>
                    <a:p>
                      <a:pPr lvl="0" algn="ctr"/>
                      <a:r>
                        <a:rPr lang="fr-FR" sz="2400" dirty="0" err="1"/>
                        <a:t>co-construits</a:t>
                      </a:r>
                      <a:r>
                        <a:rPr lang="fr-FR" sz="2400" dirty="0"/>
                        <a:t> avec les familles</a:t>
                      </a:r>
                    </a:p>
                  </a:txBody>
                  <a:tcPr>
                    <a:lnL w="12700" cap="flat" cmpd="sng" algn="ctr">
                      <a:solidFill>
                        <a:srgbClr val="45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A9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076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2000" dirty="0"/>
                        <a:t>Faciliter la garde d’enfant à domicile</a:t>
                      </a:r>
                    </a:p>
                    <a:p>
                      <a:pPr marL="342900" lvl="0" indent="-342900">
                        <a:buClr>
                          <a:srgbClr val="FFC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/>
                        <a:t>Espace d’interaction avec les professionnel</a:t>
                      </a:r>
                    </a:p>
                    <a:p>
                      <a:pPr marL="342900" marR="0" lvl="0" indent="-3429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2000" dirty="0"/>
                        <a:t>Aide administrative : dossiers, suivi des démarches, gestion des RDV, réservations</a:t>
                      </a:r>
                    </a:p>
                    <a:p>
                      <a:pPr marL="342900" marR="0" lvl="0" indent="-3429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2000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rgbClr val="45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1230963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7155D47B-A903-4C50-9D89-31E102CD7906}"/>
              </a:ext>
            </a:extLst>
          </p:cNvPr>
          <p:cNvSpPr/>
          <p:nvPr/>
        </p:nvSpPr>
        <p:spPr>
          <a:xfrm>
            <a:off x="1" y="1378634"/>
            <a:ext cx="6564922" cy="215704"/>
          </a:xfrm>
          <a:prstGeom prst="rect">
            <a:avLst/>
          </a:prstGeom>
          <a:solidFill>
            <a:srgbClr val="61C0BC"/>
          </a:solidFill>
          <a:ln>
            <a:solidFill>
              <a:srgbClr val="61C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BB414B-5F14-4B0D-A5BF-9DB02B61A893}"/>
              </a:ext>
            </a:extLst>
          </p:cNvPr>
          <p:cNvSpPr/>
          <p:nvPr/>
        </p:nvSpPr>
        <p:spPr>
          <a:xfrm>
            <a:off x="5239655" y="1377514"/>
            <a:ext cx="5466671" cy="215704"/>
          </a:xfrm>
          <a:prstGeom prst="rect">
            <a:avLst/>
          </a:prstGeom>
          <a:solidFill>
            <a:srgbClr val="FAB03F"/>
          </a:solidFill>
          <a:ln>
            <a:solidFill>
              <a:srgbClr val="FAB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 descr="Une image contenant graphiques vectoriels&#10;&#10;Description générée avec un niveau de confiance élevé">
            <a:extLst>
              <a:ext uri="{FF2B5EF4-FFF2-40B4-BE49-F238E27FC236}">
                <a16:creationId xmlns:a16="http://schemas.microsoft.com/office/drawing/2014/main" id="{283E2ADD-F22E-46BD-9522-11644D3C8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114" y="5484681"/>
            <a:ext cx="1805409" cy="1805409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996E0399-E430-47D5-9F1F-9D5D987A5E24}"/>
              </a:ext>
            </a:extLst>
          </p:cNvPr>
          <p:cNvSpPr txBox="1">
            <a:spLocks/>
          </p:cNvSpPr>
          <p:nvPr/>
        </p:nvSpPr>
        <p:spPr>
          <a:xfrm>
            <a:off x="865054" y="454065"/>
            <a:ext cx="10132850" cy="765443"/>
          </a:xfrm>
          <a:prstGeom prst="rect">
            <a:avLst/>
          </a:prstGeom>
        </p:spPr>
        <p:txBody>
          <a:bodyPr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>
                <a:solidFill>
                  <a:srgbClr val="45A9A4"/>
                </a:solidFill>
                <a:latin typeface="Keep Calm Med" pitchFamily="2" charset="0"/>
              </a:rPr>
              <a:t>Un projet en dynamique</a:t>
            </a: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922BBED3-DEFA-493A-804F-8DA040E8BCC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8830" y="2470396"/>
          <a:ext cx="4608213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213">
                  <a:extLst>
                    <a:ext uri="{9D8B030D-6E8A-4147-A177-3AD203B41FA5}">
                      <a16:colId xmlns:a16="http://schemas.microsoft.com/office/drawing/2014/main" val="35366435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fr-FR" sz="2400" dirty="0"/>
                        <a:t>Un périmètre à étendre à</a:t>
                      </a:r>
                    </a:p>
                    <a:p>
                      <a:pPr lvl="0" algn="ctr"/>
                      <a:r>
                        <a:rPr lang="fr-FR" sz="2400" dirty="0"/>
                        <a:t>l’âge adulte</a:t>
                      </a:r>
                    </a:p>
                  </a:txBody>
                  <a:tcPr>
                    <a:lnL w="12700" cap="flat" cmpd="sng" algn="ctr">
                      <a:solidFill>
                        <a:srgbClr val="45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A9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076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lvl="0" indent="-342900" algn="l" defTabSz="1007943" rtl="0" eaLnBrk="1" latinLnBrk="0" hangingPunct="1">
                        <a:buClr>
                          <a:srgbClr val="FFC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Aujourd’hui ciblé sur les enfants et adolescents.</a:t>
                      </a:r>
                    </a:p>
                    <a:p>
                      <a:pPr marL="342900" lvl="0" indent="-342900" algn="l" defTabSz="1007943" rtl="0" eaLnBrk="1" latinLnBrk="0" hangingPunct="1">
                        <a:buClr>
                          <a:srgbClr val="FFC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Adultes : d’autres types de handicap</a:t>
                      </a:r>
                    </a:p>
                    <a:p>
                      <a:pPr marL="342900" lvl="0" indent="-342900" algn="l" defTabSz="1007943" rtl="0" eaLnBrk="1" latinLnBrk="0" hangingPunct="1">
                        <a:buClr>
                          <a:srgbClr val="FFC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D’autres thématiques : formation, emploi, lieu de vie, vie sociale…</a:t>
                      </a:r>
                    </a:p>
                    <a:p>
                      <a:pPr marL="342900" lvl="0" indent="-342900" algn="l" defTabSz="1007943" rtl="0" eaLnBrk="1" latinLnBrk="0" hangingPunct="1">
                        <a:buClr>
                          <a:srgbClr val="FFC000"/>
                        </a:buClr>
                        <a:buFont typeface="Arial" panose="020B0604020202020204" pitchFamily="34" charset="0"/>
                        <a:buChar char="•"/>
                      </a:pPr>
                      <a:endParaRPr lang="fr-F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45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1230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1613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06AE4AE-C2FE-46F7-8F45-DD41E6DC86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9" y="58169"/>
            <a:ext cx="1135031" cy="111413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44B37A-7A70-4118-9D11-3D4E4004E80E}"/>
              </a:ext>
            </a:extLst>
          </p:cNvPr>
          <p:cNvSpPr/>
          <p:nvPr/>
        </p:nvSpPr>
        <p:spPr>
          <a:xfrm>
            <a:off x="1" y="1378634"/>
            <a:ext cx="6564922" cy="215704"/>
          </a:xfrm>
          <a:prstGeom prst="rect">
            <a:avLst/>
          </a:prstGeom>
          <a:solidFill>
            <a:srgbClr val="61C0BC"/>
          </a:solidFill>
          <a:ln>
            <a:solidFill>
              <a:srgbClr val="61C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BEC453-105E-496C-9577-A7558DC3E50E}"/>
              </a:ext>
            </a:extLst>
          </p:cNvPr>
          <p:cNvSpPr/>
          <p:nvPr/>
        </p:nvSpPr>
        <p:spPr>
          <a:xfrm>
            <a:off x="5239655" y="1377514"/>
            <a:ext cx="5466671" cy="215704"/>
          </a:xfrm>
          <a:prstGeom prst="rect">
            <a:avLst/>
          </a:prstGeom>
          <a:solidFill>
            <a:srgbClr val="FAB03F"/>
          </a:solidFill>
          <a:ln>
            <a:solidFill>
              <a:srgbClr val="FAB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8AD7937F-7E6D-412A-82C1-768ED450BF61}"/>
              </a:ext>
            </a:extLst>
          </p:cNvPr>
          <p:cNvSpPr txBox="1">
            <a:spLocks/>
          </p:cNvSpPr>
          <p:nvPr/>
        </p:nvSpPr>
        <p:spPr>
          <a:xfrm>
            <a:off x="692724" y="310299"/>
            <a:ext cx="10132850" cy="765443"/>
          </a:xfrm>
          <a:prstGeom prst="rect">
            <a:avLst/>
          </a:prstGeom>
        </p:spPr>
        <p:txBody>
          <a:bodyPr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>
                <a:solidFill>
                  <a:srgbClr val="45A9A4"/>
                </a:solidFill>
                <a:latin typeface="Keep Calm Med" pitchFamily="2" charset="0"/>
              </a:rPr>
              <a:t>Quel périmètre en 2019 ? 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B9E64935-81B1-42E6-9FBC-28D2973C3ADB}"/>
              </a:ext>
            </a:extLst>
          </p:cNvPr>
          <p:cNvSpPr txBox="1">
            <a:spLocks/>
          </p:cNvSpPr>
          <p:nvPr/>
        </p:nvSpPr>
        <p:spPr>
          <a:xfrm>
            <a:off x="371934" y="1934584"/>
            <a:ext cx="10453640" cy="5314792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rmAutofit fontScale="85000" lnSpcReduction="20000"/>
          </a:bodyPr>
          <a:lstStyle>
            <a:lvl1pPr marL="251986" lvl="0" indent="-251986" algn="l" defTabSz="1007943" rtl="0" eaLnBrk="1" latinLnBrk="0" hangingPunct="1">
              <a:lnSpc>
                <a:spcPct val="90000"/>
              </a:lnSpc>
              <a:spcBef>
                <a:spcPts val="702"/>
              </a:spcBef>
              <a:buClr>
                <a:srgbClr val="FFCD00"/>
              </a:buClr>
              <a:buSzPct val="100000"/>
              <a:buFont typeface="Wingdings" panose="05000000000000000000" pitchFamily="2" charset="2"/>
              <a:buChar char="ü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Quattrocento Sans"/>
              </a:defRPr>
            </a:lvl1pPr>
            <a:lvl2pPr marL="755957" lvl="1" indent="-251986" algn="l" defTabSz="1007943" rtl="0" eaLnBrk="1" latinLnBrk="0" hangingPunct="1">
              <a:lnSpc>
                <a:spcPct val="90000"/>
              </a:lnSpc>
              <a:spcBef>
                <a:spcPts val="561"/>
              </a:spcBef>
              <a:buClr>
                <a:srgbClr val="FFCD00"/>
              </a:buClr>
              <a:buSzPct val="100000"/>
              <a:buFont typeface="Quattrocento Sans"/>
              <a:buChar char="•"/>
              <a:defRPr sz="2339" kern="120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259929" lvl="2" indent="-251986" algn="l" defTabSz="1007943" rtl="0" eaLnBrk="1" latinLnBrk="0" hangingPunct="1">
              <a:lnSpc>
                <a:spcPct val="90000"/>
              </a:lnSpc>
              <a:spcBef>
                <a:spcPts val="561"/>
              </a:spcBef>
              <a:buClr>
                <a:srgbClr val="FFCD00"/>
              </a:buClr>
              <a:buSzPct val="100000"/>
              <a:buFont typeface="Quattrocento Sans"/>
              <a:buChar char="•"/>
              <a:defRPr sz="2339" kern="120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763900" lvl="3" indent="-251986" algn="l" defTabSz="1007943" rtl="0" eaLnBrk="1" latinLnBrk="0" hangingPunct="1">
              <a:lnSpc>
                <a:spcPct val="90000"/>
              </a:lnSpc>
              <a:spcBef>
                <a:spcPts val="421"/>
              </a:spcBef>
              <a:buClr>
                <a:srgbClr val="FFCD00"/>
              </a:buClr>
              <a:buSzPct val="100000"/>
              <a:buFont typeface="Quattrocento Sans"/>
              <a:buChar char="•"/>
              <a:defRPr sz="2105" kern="120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67872" lvl="4" indent="-251986" algn="l" defTabSz="1007943" rtl="0" eaLnBrk="1" latinLnBrk="0" hangingPunct="1">
              <a:lnSpc>
                <a:spcPct val="90000"/>
              </a:lnSpc>
              <a:spcBef>
                <a:spcPts val="421"/>
              </a:spcBef>
              <a:buClr>
                <a:srgbClr val="FFCD00"/>
              </a:buClr>
              <a:buSzPct val="100000"/>
              <a:buFont typeface="Quattrocento Sans"/>
              <a:buChar char="•"/>
              <a:defRPr sz="2105" kern="120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71844" lvl="5" indent="-251986" algn="l" defTabSz="1007943" rtl="0" eaLnBrk="1" latinLnBrk="0" hangingPunct="1">
              <a:lnSpc>
                <a:spcPct val="90000"/>
              </a:lnSpc>
              <a:spcBef>
                <a:spcPts val="421"/>
              </a:spcBef>
              <a:buClr>
                <a:srgbClr val="FFCD00"/>
              </a:buClr>
              <a:buSzPct val="100000"/>
              <a:buFont typeface="Quattrocento Sans"/>
              <a:buChar char="•"/>
              <a:defRPr sz="2105" kern="120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75815" lvl="6" indent="-251986" algn="l" defTabSz="1007943" rtl="0" eaLnBrk="1" latinLnBrk="0" hangingPunct="1">
              <a:lnSpc>
                <a:spcPct val="90000"/>
              </a:lnSpc>
              <a:spcBef>
                <a:spcPts val="421"/>
              </a:spcBef>
              <a:buClr>
                <a:srgbClr val="FFCD00"/>
              </a:buClr>
              <a:buSzPct val="100000"/>
              <a:buFont typeface="Quattrocento Sans"/>
              <a:buChar char="•"/>
              <a:defRPr sz="2105" kern="120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779787" lvl="7" indent="-251986" algn="l" defTabSz="1007943" rtl="0" eaLnBrk="1" latinLnBrk="0" hangingPunct="1">
              <a:lnSpc>
                <a:spcPct val="90000"/>
              </a:lnSpc>
              <a:spcBef>
                <a:spcPts val="421"/>
              </a:spcBef>
              <a:buClr>
                <a:srgbClr val="FFCD00"/>
              </a:buClr>
              <a:buSzPct val="100000"/>
              <a:buFont typeface="Quattrocento Sans"/>
              <a:buChar char="•"/>
              <a:defRPr sz="2105" kern="120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283758" lvl="8" indent="-251986" algn="l" defTabSz="1007943" rtl="0" eaLnBrk="1" latinLnBrk="0" hangingPunct="1">
              <a:lnSpc>
                <a:spcPct val="90000"/>
              </a:lnSpc>
              <a:spcBef>
                <a:spcPts val="421"/>
              </a:spcBef>
              <a:buClr>
                <a:srgbClr val="FFCD00"/>
              </a:buClr>
              <a:buSzPct val="100000"/>
              <a:buFont typeface="Quattrocento Sans"/>
              <a:buChar char="•"/>
              <a:defRPr sz="2105" kern="120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fr-FR" b="1" dirty="0">
                <a:solidFill>
                  <a:srgbClr val="45A9A4"/>
                </a:solidFill>
                <a:latin typeface="+mn-lt"/>
              </a:rPr>
              <a:t>Uniquement enfants et ados à ce stade (adultes 2020) 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45A9A4"/>
                </a:solidFill>
                <a:latin typeface="+mn-lt"/>
              </a:rPr>
              <a:t>Petite enfance : </a:t>
            </a:r>
            <a:r>
              <a:rPr lang="fr-FR" sz="2400" dirty="0">
                <a:latin typeface="+mn-lt"/>
              </a:rPr>
              <a:t>crèches, garde d’enfant à domicile, …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45A9A4"/>
                </a:solidFill>
                <a:latin typeface="+mn-lt"/>
              </a:rPr>
              <a:t>Diagnostic et soins : </a:t>
            </a:r>
            <a:r>
              <a:rPr lang="fr-FR" sz="2400" dirty="0">
                <a:latin typeface="+mn-lt"/>
              </a:rPr>
              <a:t>lieux de diagnostics spécialisés (CRA, </a:t>
            </a:r>
            <a:r>
              <a:rPr lang="fr-FR" sz="2400" dirty="0" err="1">
                <a:latin typeface="+mn-lt"/>
              </a:rPr>
              <a:t>hopitaux</a:t>
            </a:r>
            <a:r>
              <a:rPr lang="fr-FR" sz="2400" dirty="0">
                <a:latin typeface="+mn-lt"/>
              </a:rPr>
              <a:t>, CAMSP…), professionnels libéraux, équipes mobiles, centre de ressources / de références…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45A9A4"/>
                </a:solidFill>
                <a:latin typeface="+mn-lt"/>
              </a:rPr>
              <a:t>Loisirs, sport et vacances </a:t>
            </a:r>
            <a:r>
              <a:rPr lang="fr-FR" sz="2400" dirty="0">
                <a:latin typeface="+mn-lt"/>
              </a:rPr>
              <a:t>: associations et organismes, pôles de ressource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45A9A4"/>
                </a:solidFill>
                <a:latin typeface="+mn-lt"/>
              </a:rPr>
              <a:t>Scolarité : </a:t>
            </a:r>
            <a:r>
              <a:rPr lang="fr-FR" sz="2400" dirty="0">
                <a:latin typeface="+mn-lt"/>
              </a:rPr>
              <a:t>ULIS, classes ou collèges spécialisés, dispositifs de soutien, établissements spécialisés…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45A9A4"/>
                </a:solidFill>
                <a:latin typeface="+mn-lt"/>
              </a:rPr>
              <a:t>Etablissements et services : </a:t>
            </a:r>
            <a:r>
              <a:rPr lang="fr-FR" sz="2400" dirty="0">
                <a:latin typeface="+mn-lt"/>
              </a:rPr>
              <a:t>ce que recouvre le </a:t>
            </a:r>
            <a:r>
              <a:rPr lang="fr-FR" sz="2400" dirty="0" err="1">
                <a:latin typeface="+mn-lt"/>
              </a:rPr>
              <a:t>Finess</a:t>
            </a:r>
            <a:r>
              <a:rPr lang="fr-FR" sz="2400" dirty="0">
                <a:latin typeface="+mn-lt"/>
              </a:rPr>
              <a:t> (</a:t>
            </a:r>
            <a:r>
              <a:rPr lang="fr-FR" sz="2400" dirty="0" err="1">
                <a:latin typeface="+mn-lt"/>
              </a:rPr>
              <a:t>cf</a:t>
            </a:r>
            <a:r>
              <a:rPr lang="fr-FR" sz="2400" dirty="0">
                <a:latin typeface="+mn-lt"/>
              </a:rPr>
              <a:t> Viatrajectoire / le ROR)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45A9A4"/>
                </a:solidFill>
                <a:latin typeface="+mn-lt"/>
              </a:rPr>
              <a:t>Soutien et répit </a:t>
            </a:r>
            <a:r>
              <a:rPr lang="fr-FR" sz="2400" dirty="0">
                <a:latin typeface="+mn-lt"/>
              </a:rPr>
              <a:t>pour les familles : associations, lieux de répit, plateformes, garde d’enfant à domicile, week-ends, accueil temporaire, autres bons plans…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45A9A4"/>
                </a:solidFill>
                <a:latin typeface="+mn-lt"/>
              </a:rPr>
              <a:t>Associations </a:t>
            </a:r>
            <a:r>
              <a:rPr lang="fr-FR" sz="2400" dirty="0">
                <a:latin typeface="+mn-lt"/>
              </a:rPr>
              <a:t>de toutes tailles pour trouver du soutien</a:t>
            </a:r>
          </a:p>
        </p:txBody>
      </p:sp>
    </p:spTree>
    <p:extLst>
      <p:ext uri="{BB962C8B-B14F-4D97-AF65-F5344CB8AC3E}">
        <p14:creationId xmlns:p14="http://schemas.microsoft.com/office/powerpoint/2010/main" val="4234174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06AE4AE-C2FE-46F7-8F45-DD41E6DC86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9" y="58169"/>
            <a:ext cx="1135031" cy="111413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44B37A-7A70-4118-9D11-3D4E4004E80E}"/>
              </a:ext>
            </a:extLst>
          </p:cNvPr>
          <p:cNvSpPr/>
          <p:nvPr/>
        </p:nvSpPr>
        <p:spPr>
          <a:xfrm>
            <a:off x="1" y="1378634"/>
            <a:ext cx="6564922" cy="215704"/>
          </a:xfrm>
          <a:prstGeom prst="rect">
            <a:avLst/>
          </a:prstGeom>
          <a:solidFill>
            <a:srgbClr val="61C0BC"/>
          </a:solidFill>
          <a:ln>
            <a:solidFill>
              <a:srgbClr val="61C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BEC453-105E-496C-9577-A7558DC3E50E}"/>
              </a:ext>
            </a:extLst>
          </p:cNvPr>
          <p:cNvSpPr/>
          <p:nvPr/>
        </p:nvSpPr>
        <p:spPr>
          <a:xfrm>
            <a:off x="5239655" y="1377514"/>
            <a:ext cx="5466671" cy="215704"/>
          </a:xfrm>
          <a:prstGeom prst="rect">
            <a:avLst/>
          </a:prstGeom>
          <a:solidFill>
            <a:srgbClr val="FAB03F"/>
          </a:solidFill>
          <a:ln>
            <a:solidFill>
              <a:srgbClr val="FAB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8AD7937F-7E6D-412A-82C1-768ED450BF61}"/>
              </a:ext>
            </a:extLst>
          </p:cNvPr>
          <p:cNvSpPr txBox="1">
            <a:spLocks/>
          </p:cNvSpPr>
          <p:nvPr/>
        </p:nvSpPr>
        <p:spPr>
          <a:xfrm>
            <a:off x="558963" y="228790"/>
            <a:ext cx="10132850" cy="765443"/>
          </a:xfrm>
          <a:prstGeom prst="rect">
            <a:avLst/>
          </a:prstGeom>
        </p:spPr>
        <p:txBody>
          <a:bodyPr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700" dirty="0">
                <a:solidFill>
                  <a:srgbClr val="45A9A4"/>
                </a:solidFill>
                <a:latin typeface="Keep Calm Med" pitchFamily="2" charset="0"/>
              </a:rPr>
              <a:t>Version en ligne en mai 2019 </a:t>
            </a:r>
          </a:p>
        </p:txBody>
      </p:sp>
      <p:pic>
        <p:nvPicPr>
          <p:cNvPr id="8" name="Image 7" descr="Une image contenant capture d’écran, texte&#10;&#10;Description générée avec un niveau de confiance très élevé">
            <a:extLst>
              <a:ext uri="{FF2B5EF4-FFF2-40B4-BE49-F238E27FC236}">
                <a16:creationId xmlns:a16="http://schemas.microsoft.com/office/drawing/2014/main" id="{221F9CE2-C8A2-4470-AFAA-C3109B202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93218"/>
            <a:ext cx="10691813" cy="596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16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C405406-EE30-4F43-BB48-8FD98E8E72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9" y="58169"/>
            <a:ext cx="1135031" cy="11141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7069F6-5B3D-4167-A87A-B6C95AF3BABB}"/>
              </a:ext>
            </a:extLst>
          </p:cNvPr>
          <p:cNvSpPr/>
          <p:nvPr/>
        </p:nvSpPr>
        <p:spPr>
          <a:xfrm>
            <a:off x="0" y="1639251"/>
            <a:ext cx="6564922" cy="215704"/>
          </a:xfrm>
          <a:prstGeom prst="rect">
            <a:avLst/>
          </a:prstGeom>
          <a:solidFill>
            <a:srgbClr val="61C0BC"/>
          </a:solidFill>
          <a:ln>
            <a:solidFill>
              <a:srgbClr val="61C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D19F0C-307F-4E04-85B3-480D420C6FF6}"/>
              </a:ext>
            </a:extLst>
          </p:cNvPr>
          <p:cNvSpPr/>
          <p:nvPr/>
        </p:nvSpPr>
        <p:spPr>
          <a:xfrm>
            <a:off x="5239654" y="1638131"/>
            <a:ext cx="5466671" cy="215704"/>
          </a:xfrm>
          <a:prstGeom prst="rect">
            <a:avLst/>
          </a:prstGeom>
          <a:solidFill>
            <a:srgbClr val="FAB03F"/>
          </a:solidFill>
          <a:ln>
            <a:solidFill>
              <a:srgbClr val="FAB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17FBC4CA-0612-45FF-9F23-7317775FEF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23295"/>
            <a:ext cx="10691813" cy="5003558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16D8450E-30CB-4EED-8DC1-B152907E6B42}"/>
              </a:ext>
            </a:extLst>
          </p:cNvPr>
          <p:cNvSpPr txBox="1">
            <a:spLocks/>
          </p:cNvSpPr>
          <p:nvPr/>
        </p:nvSpPr>
        <p:spPr>
          <a:xfrm>
            <a:off x="967035" y="256495"/>
            <a:ext cx="9739290" cy="765443"/>
          </a:xfrm>
          <a:prstGeom prst="rect">
            <a:avLst/>
          </a:prstGeom>
        </p:spPr>
        <p:txBody>
          <a:bodyPr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ctr">
              <a:lnSpc>
                <a:spcPct val="100000"/>
              </a:lnSpc>
              <a:buAutoNum type="arabicPeriod"/>
            </a:pPr>
            <a:r>
              <a:rPr lang="fr-FR" sz="2800" dirty="0">
                <a:solidFill>
                  <a:srgbClr val="45A9A4"/>
                </a:solidFill>
                <a:latin typeface="Keep Calm Med" pitchFamily="2" charset="0"/>
              </a:rPr>
              <a:t>MOTEUR DE RECHERCHE  </a:t>
            </a:r>
          </a:p>
        </p:txBody>
      </p:sp>
    </p:spTree>
    <p:extLst>
      <p:ext uri="{BB962C8B-B14F-4D97-AF65-F5344CB8AC3E}">
        <p14:creationId xmlns:p14="http://schemas.microsoft.com/office/powerpoint/2010/main" val="675219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62CAA1F-5CEB-4A31-8EB8-455E0A2C065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9" y="58169"/>
            <a:ext cx="1135031" cy="11141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D0FF182-F696-4AAA-A8E2-A5C1516F39CA}"/>
              </a:ext>
            </a:extLst>
          </p:cNvPr>
          <p:cNvSpPr/>
          <p:nvPr/>
        </p:nvSpPr>
        <p:spPr>
          <a:xfrm>
            <a:off x="483620" y="6804468"/>
            <a:ext cx="9724571" cy="258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4091A0-5402-4203-BCEF-1DFF3E9F3ED1}"/>
              </a:ext>
            </a:extLst>
          </p:cNvPr>
          <p:cNvSpPr/>
          <p:nvPr/>
        </p:nvSpPr>
        <p:spPr>
          <a:xfrm>
            <a:off x="1" y="1816652"/>
            <a:ext cx="6564922" cy="215704"/>
          </a:xfrm>
          <a:prstGeom prst="rect">
            <a:avLst/>
          </a:prstGeom>
          <a:solidFill>
            <a:srgbClr val="61C0BC"/>
          </a:solidFill>
          <a:ln>
            <a:solidFill>
              <a:srgbClr val="61C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A89A06-8317-4FB7-B96A-3E768722C640}"/>
              </a:ext>
            </a:extLst>
          </p:cNvPr>
          <p:cNvSpPr/>
          <p:nvPr/>
        </p:nvSpPr>
        <p:spPr>
          <a:xfrm>
            <a:off x="5225142" y="1816652"/>
            <a:ext cx="5466671" cy="215704"/>
          </a:xfrm>
          <a:prstGeom prst="rect">
            <a:avLst/>
          </a:prstGeom>
          <a:solidFill>
            <a:srgbClr val="FAB03F"/>
          </a:solidFill>
          <a:ln>
            <a:solidFill>
              <a:srgbClr val="FAB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0B7B8A-2E62-40AE-A968-42299F376DBE}"/>
              </a:ext>
            </a:extLst>
          </p:cNvPr>
          <p:cNvSpPr/>
          <p:nvPr/>
        </p:nvSpPr>
        <p:spPr>
          <a:xfrm>
            <a:off x="10208191" y="7159565"/>
            <a:ext cx="4836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7546F03-A6D2-4E0A-A638-AD61F3564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15156"/>
            <a:ext cx="10620375" cy="5086350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01B42273-00EF-443D-A98A-F800A9337D92}"/>
              </a:ext>
            </a:extLst>
          </p:cNvPr>
          <p:cNvSpPr txBox="1">
            <a:spLocks/>
          </p:cNvSpPr>
          <p:nvPr/>
        </p:nvSpPr>
        <p:spPr>
          <a:xfrm>
            <a:off x="967035" y="256495"/>
            <a:ext cx="9739290" cy="765443"/>
          </a:xfrm>
          <a:prstGeom prst="rect">
            <a:avLst/>
          </a:prstGeom>
        </p:spPr>
        <p:txBody>
          <a:bodyPr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2800" dirty="0">
                <a:solidFill>
                  <a:srgbClr val="45A9A4"/>
                </a:solidFill>
                <a:latin typeface="Keep Calm Med" pitchFamily="2" charset="0"/>
              </a:rPr>
              <a:t>Déjà 4000 solutions référencées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B55B44-9546-4662-ADD4-72E9E2A70912}"/>
              </a:ext>
            </a:extLst>
          </p:cNvPr>
          <p:cNvSpPr/>
          <p:nvPr/>
        </p:nvSpPr>
        <p:spPr>
          <a:xfrm>
            <a:off x="7605486" y="7159565"/>
            <a:ext cx="2293257" cy="258524"/>
          </a:xfrm>
          <a:prstGeom prst="rect">
            <a:avLst/>
          </a:prstGeom>
          <a:solidFill>
            <a:srgbClr val="F8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345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14897</TotalTime>
  <Words>924</Words>
  <Application>Microsoft Office PowerPoint</Application>
  <PresentationFormat>Personnalisé</PresentationFormat>
  <Paragraphs>158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Keep Calm Med</vt:lpstr>
      <vt:lpstr>Lora</vt:lpstr>
      <vt:lpstr>Quattrocento Sans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Marion</dc:creator>
  <cp:lastModifiedBy>suzanne robic</cp:lastModifiedBy>
  <cp:revision>467</cp:revision>
  <cp:lastPrinted>2018-01-18T11:11:29Z</cp:lastPrinted>
  <dcterms:created xsi:type="dcterms:W3CDTF">2017-05-29T10:33:35Z</dcterms:created>
  <dcterms:modified xsi:type="dcterms:W3CDTF">2019-05-15T08:07:56Z</dcterms:modified>
</cp:coreProperties>
</file>