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0" r:id="rId2"/>
    <p:sldId id="353" r:id="rId3"/>
    <p:sldId id="351" r:id="rId4"/>
    <p:sldId id="355" r:id="rId5"/>
    <p:sldId id="352" r:id="rId6"/>
    <p:sldId id="34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626BB-DF18-4E86-81BE-778DCA71782D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DF8F-3808-4D0D-ABE3-82494347FA4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11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59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95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585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44" y="-15954"/>
            <a:ext cx="12260688" cy="688990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3" y="4986347"/>
            <a:ext cx="1485071" cy="158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3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6230536"/>
            <a:ext cx="1794933" cy="558872"/>
          </a:xfrm>
          <a:prstGeom prst="rect">
            <a:avLst/>
          </a:prstGeom>
        </p:spPr>
      </p:pic>
      <p:sp>
        <p:nvSpPr>
          <p:cNvPr id="1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94800" y="63274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B465-768F-472B-948C-8202AA1023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89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79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50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31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12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21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49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070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7AFCD-0484-4D62-A4E3-A25F1376D81F}" type="datetimeFigureOut">
              <a:rPr lang="fr-FR" smtClean="0"/>
              <a:t>10/04/2019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022B8-6013-437B-BCE1-DBAF33CA786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967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2"/>
          <p:cNvSpPr txBox="1">
            <a:spLocks/>
          </p:cNvSpPr>
          <p:nvPr/>
        </p:nvSpPr>
        <p:spPr>
          <a:xfrm>
            <a:off x="4688752" y="2495636"/>
            <a:ext cx="5726701" cy="26913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 d’un IEN ASH sur la mise en œuvre des DITEP, deux ans après la parution du décret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ous-titre 3"/>
          <p:cNvSpPr txBox="1">
            <a:spLocks/>
          </p:cNvSpPr>
          <p:nvPr/>
        </p:nvSpPr>
        <p:spPr>
          <a:xfrm>
            <a:off x="4688752" y="4360287"/>
            <a:ext cx="5826983" cy="717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V.Montangerand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, IEN ASH </a:t>
            </a:r>
          </a:p>
          <a:p>
            <a:pPr marL="0" indent="0">
              <a:buNone/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CT ASH auprès de la rectrice de l’académie de Lyon</a:t>
            </a:r>
          </a:p>
        </p:txBody>
      </p:sp>
      <p:grpSp>
        <p:nvGrpSpPr>
          <p:cNvPr id="8" name="Grouper 9"/>
          <p:cNvGrpSpPr/>
          <p:nvPr/>
        </p:nvGrpSpPr>
        <p:grpSpPr>
          <a:xfrm>
            <a:off x="4708314" y="2238108"/>
            <a:ext cx="525531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30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032697" y="259740"/>
            <a:ext cx="3117243" cy="1286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5"/>
          <p:cNvSpPr txBox="1">
            <a:spLocks/>
          </p:cNvSpPr>
          <p:nvPr/>
        </p:nvSpPr>
        <p:spPr>
          <a:xfrm>
            <a:off x="2328864" y="1868621"/>
            <a:ext cx="7881937" cy="33344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6667"/>
              </a:buClr>
            </a:pP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8393596" y="6352989"/>
            <a:ext cx="2057400" cy="365125"/>
          </a:xfrm>
        </p:spPr>
        <p:txBody>
          <a:bodyPr/>
          <a:lstStyle/>
          <a:p>
            <a:fld id="{1CC5B465-768F-472B-948C-8202AA102334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433701" y="412878"/>
            <a:ext cx="2438400" cy="98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MON INTERVENTION 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2542602">
            <a:off x="3275843" y="721126"/>
            <a:ext cx="630949" cy="1461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9346560">
            <a:off x="7368452" y="781131"/>
            <a:ext cx="630949" cy="14615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77476" y="2296399"/>
            <a:ext cx="3439756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Pas possible d’établir un état des lieux exhaustif de la mise en place des DITEP vue par l’éducation nationale sur l’académie de </a:t>
            </a:r>
            <a:r>
              <a:rPr lang="fr-FR" dirty="0" smtClean="0"/>
              <a:t>Lyon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705600" y="2238583"/>
            <a:ext cx="4274675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Entretien </a:t>
            </a:r>
            <a:r>
              <a:rPr lang="fr-FR" dirty="0"/>
              <a:t>avec la directrice d’un DITEP pour identifier quelques caractéristiques concernant le processus de transformation des ITEP en dispositifs intégrés </a:t>
            </a:r>
          </a:p>
        </p:txBody>
      </p:sp>
    </p:spTree>
    <p:extLst>
      <p:ext uri="{BB962C8B-B14F-4D97-AF65-F5344CB8AC3E}">
        <p14:creationId xmlns:p14="http://schemas.microsoft.com/office/powerpoint/2010/main" val="8275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5"/>
          <p:cNvSpPr txBox="1">
            <a:spLocks/>
          </p:cNvSpPr>
          <p:nvPr/>
        </p:nvSpPr>
        <p:spPr>
          <a:xfrm>
            <a:off x="2328864" y="1868621"/>
            <a:ext cx="7881937" cy="33344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6667"/>
              </a:buClr>
            </a:pP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8393596" y="6352989"/>
            <a:ext cx="2057400" cy="365125"/>
          </a:xfrm>
        </p:spPr>
        <p:txBody>
          <a:bodyPr/>
          <a:lstStyle/>
          <a:p>
            <a:fld id="{1CC5B465-768F-472B-948C-8202AA102334}" type="slidenum">
              <a:rPr lang="fr-FR" smtClean="0"/>
              <a:t>3</a:t>
            </a:fld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6768551" y="926714"/>
            <a:ext cx="26505" cy="5531354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891542" y="226151"/>
            <a:ext cx="216362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Avant le décret 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8446605" y="212899"/>
            <a:ext cx="255766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Aujourd’hui 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16834" y="1430234"/>
            <a:ext cx="60164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G</a:t>
            </a:r>
            <a:r>
              <a:rPr lang="fr-FR" dirty="0" smtClean="0"/>
              <a:t>estion </a:t>
            </a:r>
            <a:r>
              <a:rPr lang="fr-FR" dirty="0"/>
              <a:t>par la même équipe de direction d’un SESSAD, d’un accueil de jour et de nuit 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/>
              <a:t>M</a:t>
            </a:r>
            <a:r>
              <a:rPr lang="fr-FR" dirty="0" smtClean="0"/>
              <a:t>ise </a:t>
            </a:r>
            <a:r>
              <a:rPr lang="fr-FR" dirty="0"/>
              <a:t>en œuvre d’un dispositif de scolarisation externalisée dans un collège à </a:t>
            </a:r>
            <a:r>
              <a:rPr lang="fr-FR" dirty="0" smtClean="0"/>
              <a:t>proximité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M</a:t>
            </a:r>
            <a:r>
              <a:rPr lang="fr-FR" dirty="0" smtClean="0"/>
              <a:t>ise </a:t>
            </a:r>
            <a:r>
              <a:rPr lang="fr-FR" dirty="0"/>
              <a:t>en œuvre d’un dispositif innovant permettant </a:t>
            </a:r>
            <a:r>
              <a:rPr lang="fr-FR" b="1" dirty="0"/>
              <a:t>d’accompagner</a:t>
            </a:r>
            <a:r>
              <a:rPr lang="fr-FR" dirty="0"/>
              <a:t> deux groupes d’enfants notifiés ITEP mais non admis dans des écoles environnantes les mardis et les </a:t>
            </a:r>
            <a:r>
              <a:rPr lang="fr-FR" dirty="0" smtClean="0"/>
              <a:t>jeudis</a:t>
            </a:r>
            <a:endParaRPr lang="fr-FR" dirty="0"/>
          </a:p>
          <a:p>
            <a:pPr lvl="0"/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dirty="0" smtClean="0"/>
              <a:t>Solution « </a:t>
            </a:r>
            <a:r>
              <a:rPr lang="fr-FR" dirty="0" err="1" smtClean="0"/>
              <a:t>ressourçante</a:t>
            </a:r>
            <a:r>
              <a:rPr lang="fr-FR" dirty="0" smtClean="0"/>
              <a:t> » pour </a:t>
            </a:r>
            <a:r>
              <a:rPr lang="fr-FR" dirty="0"/>
              <a:t>les équipes pédagogiques </a:t>
            </a:r>
            <a:r>
              <a:rPr lang="fr-FR" dirty="0" smtClean="0"/>
              <a:t>concernées</a:t>
            </a:r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dirty="0" smtClean="0"/>
              <a:t>Modification de l’orientation pour certains enfants : Maintien de </a:t>
            </a:r>
            <a:r>
              <a:rPr lang="fr-FR" dirty="0"/>
              <a:t>la scolarisation en classes ordinaires avec l’appui d’un SESSAD</a:t>
            </a:r>
          </a:p>
          <a:p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668028" y="252714"/>
            <a:ext cx="329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Une dynamique inclusive 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394712" y="2451947"/>
            <a:ext cx="43732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Intégration du SESSAD et prochainement d’un autre à l’ITEP </a:t>
            </a:r>
            <a:r>
              <a:rPr lang="fr-FR" dirty="0" smtClean="0"/>
              <a:t>existant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Création d’un </a:t>
            </a:r>
            <a:r>
              <a:rPr lang="fr-FR" dirty="0" smtClean="0"/>
              <a:t>PCPE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Ouverture d’un 2</a:t>
            </a:r>
            <a:r>
              <a:rPr lang="fr-FR" baseline="30000" dirty="0"/>
              <a:t>nd</a:t>
            </a:r>
            <a:r>
              <a:rPr lang="fr-FR" dirty="0"/>
              <a:t> dispositif externalisé dans une école </a:t>
            </a:r>
            <a:r>
              <a:rPr lang="fr-FR" dirty="0" smtClean="0"/>
              <a:t>primaire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021496" y="821635"/>
            <a:ext cx="6400800" cy="849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0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032697" y="259740"/>
            <a:ext cx="3117243" cy="1286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5"/>
          <p:cNvSpPr txBox="1">
            <a:spLocks/>
          </p:cNvSpPr>
          <p:nvPr/>
        </p:nvSpPr>
        <p:spPr>
          <a:xfrm>
            <a:off x="2328864" y="1868621"/>
            <a:ext cx="7881937" cy="33344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6667"/>
              </a:buClr>
            </a:pP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8393596" y="6352989"/>
            <a:ext cx="2057400" cy="365125"/>
          </a:xfrm>
        </p:spPr>
        <p:txBody>
          <a:bodyPr/>
          <a:lstStyle/>
          <a:p>
            <a:fld id="{1CC5B465-768F-472B-948C-8202AA102334}" type="slidenum">
              <a:rPr lang="fr-FR" smtClean="0"/>
              <a:t>4</a:t>
            </a:fld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4266595" y="74789"/>
            <a:ext cx="3101009" cy="1510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D</a:t>
            </a:r>
            <a:r>
              <a:rPr lang="fr-FR" b="1" dirty="0" smtClean="0"/>
              <a:t>eux  </a:t>
            </a:r>
            <a:r>
              <a:rPr lang="fr-FR" b="1" dirty="0"/>
              <a:t>considérations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 rot="2542602">
            <a:off x="3395644" y="478008"/>
            <a:ext cx="630949" cy="1192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 rot="19346560">
            <a:off x="7516487" y="379614"/>
            <a:ext cx="630949" cy="1167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98579" y="2086551"/>
            <a:ext cx="34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transformation ne peut pas dérouler à la même vitesse sur tous les sites et dans tous les établissements scolaires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90330" y="3824622"/>
            <a:ext cx="36443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Comprendre le changement dans un processus d’ensemble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« </a:t>
            </a:r>
            <a:r>
              <a:rPr lang="fr-FR" i="1" dirty="0" smtClean="0">
                <a:solidFill>
                  <a:srgbClr val="FF0000"/>
                </a:solidFill>
              </a:rPr>
              <a:t>On </a:t>
            </a:r>
            <a:r>
              <a:rPr lang="fr-FR" i="1" dirty="0">
                <a:solidFill>
                  <a:srgbClr val="FF0000"/>
                </a:solidFill>
              </a:rPr>
              <a:t>ne part pas tous du même point, illusoire de vouloir tous arriver en même </a:t>
            </a:r>
            <a:r>
              <a:rPr lang="fr-FR" i="1" dirty="0" smtClean="0">
                <a:solidFill>
                  <a:srgbClr val="FF0000"/>
                </a:solidFill>
              </a:rPr>
              <a:t>temps</a:t>
            </a:r>
            <a:r>
              <a:rPr lang="fr-FR" dirty="0" smtClean="0">
                <a:solidFill>
                  <a:srgbClr val="FF0000"/>
                </a:solidFill>
              </a:rPr>
              <a:t>. »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92889" y="1544975"/>
            <a:ext cx="2584173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Rôle </a:t>
            </a:r>
            <a:r>
              <a:rPr lang="fr-FR" b="1" dirty="0"/>
              <a:t>déterminant joué par l’équipe de direction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39409" y="2283911"/>
            <a:ext cx="2393976" cy="107721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600" dirty="0">
                <a:solidFill>
                  <a:srgbClr val="FF0000"/>
                </a:solidFill>
              </a:rPr>
              <a:t>A</a:t>
            </a:r>
            <a:r>
              <a:rPr lang="fr-FR" sz="1600" dirty="0" smtClean="0">
                <a:solidFill>
                  <a:srgbClr val="FF0000"/>
                </a:solidFill>
              </a:rPr>
              <a:t>paiser, rassurer rappeler </a:t>
            </a:r>
            <a:r>
              <a:rPr lang="fr-FR" sz="1600" dirty="0">
                <a:solidFill>
                  <a:srgbClr val="FF0000"/>
                </a:solidFill>
              </a:rPr>
              <a:t>le cadre avec doigté 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impulser </a:t>
            </a:r>
            <a:r>
              <a:rPr lang="fr-FR" sz="1600" dirty="0">
                <a:solidFill>
                  <a:srgbClr val="FF0000"/>
                </a:solidFill>
              </a:rPr>
              <a:t>le changement attendu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393596" y="2304913"/>
            <a:ext cx="2750334" cy="107721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P</a:t>
            </a:r>
            <a:r>
              <a:rPr lang="fr-FR" sz="1600" dirty="0" smtClean="0">
                <a:solidFill>
                  <a:srgbClr val="FF0000"/>
                </a:solidFill>
              </a:rPr>
              <a:t>orter fortement de </a:t>
            </a:r>
            <a:r>
              <a:rPr lang="fr-FR" sz="1600" dirty="0">
                <a:solidFill>
                  <a:srgbClr val="FF0000"/>
                </a:solidFill>
              </a:rPr>
              <a:t>manière explicite la volonté de faire fonctionner l’établissement en dispositif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612834" y="3535843"/>
            <a:ext cx="532825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Formation des personnels au changement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12833" y="4017165"/>
            <a:ext cx="532825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Soutien et écoute des personnels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612833" y="4449014"/>
            <a:ext cx="532825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E</a:t>
            </a:r>
            <a:r>
              <a:rPr lang="fr-FR" sz="1600" dirty="0" smtClean="0"/>
              <a:t>ngagements </a:t>
            </a:r>
            <a:r>
              <a:rPr lang="fr-FR" sz="1600" dirty="0"/>
              <a:t>réciproques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612833" y="4869846"/>
            <a:ext cx="53282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V</a:t>
            </a:r>
            <a:r>
              <a:rPr lang="fr-FR" sz="1600" dirty="0" smtClean="0"/>
              <a:t>eiller </a:t>
            </a:r>
            <a:r>
              <a:rPr lang="fr-FR" sz="1600" dirty="0"/>
              <a:t>aux articulations entre les différents accompagnements et à la qualité des collaborations/coopérations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612833" y="5619109"/>
            <a:ext cx="5328251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Affirmer </a:t>
            </a:r>
            <a:r>
              <a:rPr lang="fr-FR" sz="1600" dirty="0"/>
              <a:t>et </a:t>
            </a:r>
            <a:r>
              <a:rPr lang="fr-FR" sz="1600" dirty="0" smtClean="0"/>
              <a:t>mettre </a:t>
            </a:r>
            <a:r>
              <a:rPr lang="fr-FR" sz="1600" dirty="0"/>
              <a:t>en œuvre la nécessaire travail de collaboration avec les familles (mise en confiance)</a:t>
            </a:r>
          </a:p>
        </p:txBody>
      </p:sp>
    </p:spTree>
    <p:extLst>
      <p:ext uri="{BB962C8B-B14F-4D97-AF65-F5344CB8AC3E}">
        <p14:creationId xmlns:p14="http://schemas.microsoft.com/office/powerpoint/2010/main" val="175951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8" grpId="0"/>
      <p:bldP spid="12" grpId="0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032697" y="259740"/>
            <a:ext cx="3117243" cy="1286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500" dirty="0">
              <a:latin typeface="Arial Black" panose="020B0A04020102020204" pitchFamily="34" charset="0"/>
            </a:endParaRPr>
          </a:p>
          <a:p>
            <a:endParaRPr lang="fr-FR" sz="25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texte 5"/>
          <p:cNvSpPr txBox="1">
            <a:spLocks/>
          </p:cNvSpPr>
          <p:nvPr/>
        </p:nvSpPr>
        <p:spPr>
          <a:xfrm>
            <a:off x="2328864" y="1868621"/>
            <a:ext cx="7881937" cy="33344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96667"/>
              </a:buClr>
            </a:pP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4"/>
          </p:nvPr>
        </p:nvSpPr>
        <p:spPr>
          <a:xfrm>
            <a:off x="8393596" y="6352989"/>
            <a:ext cx="2057400" cy="365125"/>
          </a:xfrm>
        </p:spPr>
        <p:txBody>
          <a:bodyPr/>
          <a:lstStyle/>
          <a:p>
            <a:fld id="{1CC5B465-768F-472B-948C-8202AA102334}" type="slidenum">
              <a:rPr lang="fr-FR" smtClean="0"/>
              <a:t>5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35223" y="553487"/>
            <a:ext cx="10469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Réflexion </a:t>
            </a:r>
            <a:r>
              <a:rPr lang="fr-FR" b="1" dirty="0" smtClean="0"/>
              <a:t>intéressante sur les mots institution/</a:t>
            </a:r>
            <a:r>
              <a:rPr lang="fr-FR" b="1" dirty="0" err="1" smtClean="0"/>
              <a:t>desinstitutionnalisation</a:t>
            </a:r>
            <a:r>
              <a:rPr lang="fr-FR" dirty="0"/>
              <a:t> : ce DITEP favorise le hors les murs mais fait </a:t>
            </a:r>
            <a:r>
              <a:rPr lang="fr-FR" b="1" dirty="0"/>
              <a:t>institution</a:t>
            </a:r>
            <a:r>
              <a:rPr lang="fr-FR" dirty="0"/>
              <a:t> (on n’est pas obligé de travailler à l’interne pour faire du lien – faire institution dans le sens d’un cadre solide et de la mise en lien.)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Points de vigilance </a:t>
            </a:r>
            <a:endParaRPr lang="fr-FR" dirty="0"/>
          </a:p>
          <a:p>
            <a:pPr marL="285750" lvl="0" indent="-285750">
              <a:buFontTx/>
              <a:buChar char="-"/>
            </a:pPr>
            <a:r>
              <a:rPr lang="fr-FR" dirty="0" smtClean="0"/>
              <a:t>Savoir </a:t>
            </a:r>
            <a:r>
              <a:rPr lang="fr-FR" dirty="0"/>
              <a:t>passer d’une modalité à l’autre en veillant à ne pas produire sans le vouloir une lourdeur administrative interne </a:t>
            </a:r>
            <a:endParaRPr lang="fr-FR" dirty="0" smtClean="0"/>
          </a:p>
          <a:p>
            <a:pPr marL="285750" lvl="0" indent="-285750">
              <a:buFontTx/>
              <a:buChar char="-"/>
            </a:pPr>
            <a:r>
              <a:rPr lang="fr-FR" dirty="0" smtClean="0"/>
              <a:t>Changer</a:t>
            </a:r>
            <a:r>
              <a:rPr lang="fr-FR" dirty="0"/>
              <a:t>, moduler chaque fois que nécessaire mais penser aussi à laisser le temps nécessaire à évaluer la nouvelle modalité (pas de zapping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328864" y="3591736"/>
            <a:ext cx="8122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Mots clés :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000" b="1" dirty="0">
                <a:solidFill>
                  <a:srgbClr val="FF0000"/>
                </a:solidFill>
              </a:rPr>
              <a:t>F</a:t>
            </a:r>
            <a:r>
              <a:rPr lang="fr-FR" sz="2000" b="1" dirty="0" smtClean="0">
                <a:solidFill>
                  <a:srgbClr val="FF0000"/>
                </a:solidFill>
              </a:rPr>
              <a:t>ormation </a:t>
            </a:r>
            <a:r>
              <a:rPr lang="fr-FR" sz="2000" b="1" dirty="0">
                <a:solidFill>
                  <a:srgbClr val="FF0000"/>
                </a:solidFill>
              </a:rPr>
              <a:t>de tous, écoute, confiance, </a:t>
            </a:r>
            <a:r>
              <a:rPr lang="fr-FR" sz="2000" b="1" dirty="0" smtClean="0">
                <a:solidFill>
                  <a:srgbClr val="FF0000"/>
                </a:solidFill>
              </a:rPr>
              <a:t>temps, partage </a:t>
            </a:r>
            <a:r>
              <a:rPr lang="fr-FR" sz="2000" b="1" dirty="0">
                <a:solidFill>
                  <a:srgbClr val="FF0000"/>
                </a:solidFill>
              </a:rPr>
              <a:t>de ressources, cohérence, </a:t>
            </a:r>
            <a:r>
              <a:rPr lang="fr-FR" sz="2000" b="1" dirty="0" smtClean="0">
                <a:solidFill>
                  <a:srgbClr val="FF0000"/>
                </a:solidFill>
              </a:rPr>
              <a:t>coordination, place essentielle et reconnaissance des familles 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0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5830533" y="1335970"/>
            <a:ext cx="3583230" cy="30794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" name="Ellipse 2"/>
          <p:cNvSpPr/>
          <p:nvPr/>
        </p:nvSpPr>
        <p:spPr>
          <a:xfrm>
            <a:off x="2799409" y="1418777"/>
            <a:ext cx="3921415" cy="313508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70055" y="275506"/>
            <a:ext cx="8242663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600" b="1" dirty="0">
                <a:latin typeface="+mn-lt"/>
              </a:rPr>
              <a:t>L’école inclusive représente le refus de mise à part, offre un « chez soi pour tous »  </a:t>
            </a:r>
            <a:r>
              <a:rPr lang="fr-FR" altLang="fr-FR" sz="1600" b="1" dirty="0" err="1">
                <a:latin typeface="+mn-lt"/>
              </a:rPr>
              <a:t>Ch</a:t>
            </a:r>
            <a:r>
              <a:rPr lang="fr-FR" altLang="fr-FR" sz="1600" b="1" dirty="0">
                <a:latin typeface="+mn-lt"/>
              </a:rPr>
              <a:t> Gardou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12989" y="1143115"/>
            <a:ext cx="1621742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accent4">
                    <a:lumMod val="75000"/>
                  </a:schemeClr>
                </a:solidFill>
              </a:rPr>
              <a:t>L’établissement </a:t>
            </a:r>
          </a:p>
          <a:p>
            <a:pPr algn="ctr"/>
            <a:r>
              <a:rPr lang="fr-FR" sz="1350" b="1" dirty="0">
                <a:solidFill>
                  <a:schemeClr val="accent4">
                    <a:lumMod val="75000"/>
                  </a:schemeClr>
                </a:solidFill>
              </a:rPr>
              <a:t>scolaire </a:t>
            </a:r>
          </a:p>
        </p:txBody>
      </p:sp>
      <p:sp>
        <p:nvSpPr>
          <p:cNvPr id="6" name="Ellipse 5"/>
          <p:cNvSpPr/>
          <p:nvPr/>
        </p:nvSpPr>
        <p:spPr>
          <a:xfrm>
            <a:off x="4331397" y="1600672"/>
            <a:ext cx="1065147" cy="98129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ULIS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619070" y="2624857"/>
            <a:ext cx="893648" cy="300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accent1">
                    <a:lumMod val="50000"/>
                  </a:schemeClr>
                </a:solidFill>
              </a:rPr>
              <a:t>ESMS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712167" y="1973144"/>
            <a:ext cx="1358183" cy="5078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dirty="0"/>
              <a:t>Les plateaux techniques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116626" y="3878611"/>
            <a:ext cx="1396093" cy="7155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/>
              <a:t>Les professionnels en libéral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978560" y="3872941"/>
            <a:ext cx="1171305" cy="3000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/>
              <a:t>coordination</a:t>
            </a:r>
          </a:p>
        </p:txBody>
      </p:sp>
      <p:sp>
        <p:nvSpPr>
          <p:cNvPr id="22" name="Hexagone 21"/>
          <p:cNvSpPr/>
          <p:nvPr/>
        </p:nvSpPr>
        <p:spPr>
          <a:xfrm>
            <a:off x="8212633" y="2043456"/>
            <a:ext cx="989504" cy="828868"/>
          </a:xfrm>
          <a:prstGeom prst="hexagon">
            <a:avLst/>
          </a:prstGeom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Espace de répit</a:t>
            </a:r>
          </a:p>
        </p:txBody>
      </p:sp>
      <p:sp>
        <p:nvSpPr>
          <p:cNvPr id="23" name="Ellipse 22"/>
          <p:cNvSpPr/>
          <p:nvPr/>
        </p:nvSpPr>
        <p:spPr>
          <a:xfrm>
            <a:off x="4925973" y="3080389"/>
            <a:ext cx="1359116" cy="888229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Dispositifs externalisés</a:t>
            </a:r>
          </a:p>
        </p:txBody>
      </p:sp>
      <p:sp>
        <p:nvSpPr>
          <p:cNvPr id="30" name="Flèche vers le bas 29"/>
          <p:cNvSpPr/>
          <p:nvPr/>
        </p:nvSpPr>
        <p:spPr>
          <a:xfrm rot="4092669">
            <a:off x="5883259" y="1700593"/>
            <a:ext cx="301058" cy="1312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3" name="Flèche vers le bas 32"/>
          <p:cNvSpPr/>
          <p:nvPr/>
        </p:nvSpPr>
        <p:spPr>
          <a:xfrm rot="5185825" flipH="1">
            <a:off x="7138355" y="2222595"/>
            <a:ext cx="196681" cy="2020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7" name="Ellipse 36"/>
          <p:cNvSpPr/>
          <p:nvPr/>
        </p:nvSpPr>
        <p:spPr>
          <a:xfrm>
            <a:off x="8292044" y="3021765"/>
            <a:ext cx="547069" cy="586404"/>
          </a:xfrm>
          <a:prstGeom prst="ellipse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UE</a:t>
            </a:r>
          </a:p>
        </p:txBody>
      </p:sp>
      <p:sp>
        <p:nvSpPr>
          <p:cNvPr id="2" name="Ellipse 1"/>
          <p:cNvSpPr/>
          <p:nvPr/>
        </p:nvSpPr>
        <p:spPr>
          <a:xfrm>
            <a:off x="3303106" y="2265120"/>
            <a:ext cx="950671" cy="50977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/>
              <a:t>SEGPA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5618" y="6004790"/>
            <a:ext cx="1041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Sophie </a:t>
            </a:r>
            <a:r>
              <a:rPr lang="fr-FR" b="1" dirty="0" err="1"/>
              <a:t>Cluzel</a:t>
            </a:r>
            <a:r>
              <a:rPr lang="fr-FR" b="1" dirty="0"/>
              <a:t> : « </a:t>
            </a:r>
            <a:r>
              <a:rPr lang="fr-FR" b="1" i="1" dirty="0"/>
              <a:t>changement du centre de gravité, du médico social vers l’école</a:t>
            </a:r>
            <a:r>
              <a:rPr lang="fr-FR" b="1" dirty="0"/>
              <a:t> » : accès au droit commun </a:t>
            </a:r>
          </a:p>
        </p:txBody>
      </p:sp>
      <p:cxnSp>
        <p:nvCxnSpPr>
          <p:cNvPr id="29" name="Connecteur droit avec flèche 28"/>
          <p:cNvCxnSpPr>
            <a:stCxn id="18" idx="1"/>
          </p:cNvCxnSpPr>
          <p:nvPr/>
        </p:nvCxnSpPr>
        <p:spPr>
          <a:xfrm flipH="1" flipV="1">
            <a:off x="4668239" y="4185427"/>
            <a:ext cx="4448387" cy="5097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3"/>
          <p:cNvSpPr txBox="1">
            <a:spLocks noChangeArrowheads="1"/>
          </p:cNvSpPr>
          <p:nvPr/>
        </p:nvSpPr>
        <p:spPr bwMode="auto">
          <a:xfrm>
            <a:off x="3209325" y="2946721"/>
            <a:ext cx="1458913" cy="339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b="1">
                <a:latin typeface="+mn-lt"/>
              </a:rPr>
              <a:t>PRIORITE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09941" y="3355399"/>
            <a:ext cx="1687165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Autres dispositifs d’accompagnement</a:t>
            </a:r>
          </a:p>
        </p:txBody>
      </p:sp>
      <p:sp>
        <p:nvSpPr>
          <p:cNvPr id="7" name="Ellipse 6"/>
          <p:cNvSpPr/>
          <p:nvPr/>
        </p:nvSpPr>
        <p:spPr>
          <a:xfrm>
            <a:off x="5782988" y="2557931"/>
            <a:ext cx="794139" cy="3969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sas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27198" y="4676013"/>
            <a:ext cx="168944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famille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9619070" y="1406373"/>
            <a:ext cx="1910321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Les autres services</a:t>
            </a:r>
            <a:endParaRPr lang="fr-FR" sz="1600" b="1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8561256" y="1462243"/>
            <a:ext cx="900052" cy="30805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5625226" y="1418777"/>
            <a:ext cx="3788537" cy="37739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326</Words>
  <Application>Microsoft Office PowerPoint</Application>
  <PresentationFormat>Grand écran</PresentationFormat>
  <Paragraphs>65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vmontangerand</dc:creator>
  <cp:lastModifiedBy>vmontangerand</cp:lastModifiedBy>
  <cp:revision>47</cp:revision>
  <dcterms:created xsi:type="dcterms:W3CDTF">2018-04-22T10:51:39Z</dcterms:created>
  <dcterms:modified xsi:type="dcterms:W3CDTF">2019-04-10T07:19:47Z</dcterms:modified>
</cp:coreProperties>
</file>